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9"/>
  </p:notesMasterIdLst>
  <p:handoutMasterIdLst>
    <p:handoutMasterId r:id="rId60"/>
  </p:handoutMasterIdLst>
  <p:sldIdLst>
    <p:sldId id="256" r:id="rId2"/>
    <p:sldId id="294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308" r:id="rId17"/>
    <p:sldId id="309" r:id="rId18"/>
    <p:sldId id="310" r:id="rId19"/>
    <p:sldId id="311" r:id="rId20"/>
    <p:sldId id="312" r:id="rId21"/>
    <p:sldId id="313" r:id="rId22"/>
    <p:sldId id="314" r:id="rId23"/>
    <p:sldId id="315" r:id="rId24"/>
    <p:sldId id="316" r:id="rId25"/>
    <p:sldId id="317" r:id="rId26"/>
    <p:sldId id="318" r:id="rId27"/>
    <p:sldId id="319" r:id="rId28"/>
    <p:sldId id="320" r:id="rId29"/>
    <p:sldId id="321" r:id="rId30"/>
    <p:sldId id="322" r:id="rId31"/>
    <p:sldId id="323" r:id="rId32"/>
    <p:sldId id="324" r:id="rId33"/>
    <p:sldId id="325" r:id="rId34"/>
    <p:sldId id="326" r:id="rId35"/>
    <p:sldId id="327" r:id="rId36"/>
    <p:sldId id="328" r:id="rId37"/>
    <p:sldId id="329" r:id="rId38"/>
    <p:sldId id="330" r:id="rId39"/>
    <p:sldId id="331" r:id="rId40"/>
    <p:sldId id="332" r:id="rId41"/>
    <p:sldId id="333" r:id="rId42"/>
    <p:sldId id="334" r:id="rId43"/>
    <p:sldId id="335" r:id="rId44"/>
    <p:sldId id="336" r:id="rId45"/>
    <p:sldId id="337" r:id="rId46"/>
    <p:sldId id="338" r:id="rId47"/>
    <p:sldId id="339" r:id="rId48"/>
    <p:sldId id="340" r:id="rId49"/>
    <p:sldId id="341" r:id="rId50"/>
    <p:sldId id="342" r:id="rId51"/>
    <p:sldId id="343" r:id="rId52"/>
    <p:sldId id="344" r:id="rId53"/>
    <p:sldId id="345" r:id="rId54"/>
    <p:sldId id="346" r:id="rId55"/>
    <p:sldId id="347" r:id="rId56"/>
    <p:sldId id="348" r:id="rId57"/>
    <p:sldId id="292" r:id="rId58"/>
  </p:sldIdLst>
  <p:sldSz cx="9144000" cy="6858000" type="screen4x3"/>
  <p:notesSz cx="6858000" cy="9144000"/>
  <p:defaultTextStyle>
    <a:defPPr>
      <a:defRPr lang="th-TH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07C9"/>
    <a:srgbClr val="360086"/>
    <a:srgbClr val="6600FF"/>
    <a:srgbClr val="2A07C1"/>
    <a:srgbClr val="FFFF66"/>
    <a:srgbClr val="FFFFCC"/>
    <a:srgbClr val="CCECFF"/>
    <a:srgbClr val="FFCCFF"/>
    <a:srgbClr val="CC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878" y="-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20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endParaRPr lang="th-TH" altLang="th-TH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endParaRPr lang="th-TH" altLang="th-TH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endParaRPr lang="th-TH" altLang="th-TH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fld id="{A67A06EF-FC7D-464B-9599-B1F8D581DC5D}" type="slidenum">
              <a:rPr lang="th-TH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41595534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63143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diaUPC" pitchFamily="34" charset="-34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diaUPC" pitchFamily="34" charset="-34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diaUPC" pitchFamily="34" charset="-34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diaUPC" pitchFamily="34" charset="-34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diaUPC" pitchFamily="34" charset="-34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99" name="Group 27"/>
          <p:cNvGrpSpPr>
            <a:grpSpLocks/>
          </p:cNvGrpSpPr>
          <p:nvPr/>
        </p:nvGrpSpPr>
        <p:grpSpPr bwMode="auto">
          <a:xfrm>
            <a:off x="0" y="117475"/>
            <a:ext cx="9142413" cy="6738938"/>
            <a:chOff x="0" y="74"/>
            <a:chExt cx="5759" cy="4245"/>
          </a:xfrm>
        </p:grpSpPr>
        <p:sp>
          <p:nvSpPr>
            <p:cNvPr id="3074" name="Rectangle 2"/>
            <p:cNvSpPr>
              <a:spLocks noChangeArrowheads="1"/>
            </p:cNvSpPr>
            <p:nvPr/>
          </p:nvSpPr>
          <p:spPr bwMode="ltGray">
            <a:xfrm>
              <a:off x="432" y="4113"/>
              <a:ext cx="2208" cy="206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75" name="Rectangle 3"/>
            <p:cNvSpPr>
              <a:spLocks noChangeArrowheads="1"/>
            </p:cNvSpPr>
            <p:nvPr/>
          </p:nvSpPr>
          <p:spPr bwMode="ltGray">
            <a:xfrm>
              <a:off x="432" y="1536"/>
              <a:ext cx="5327" cy="48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76" name="Oval 4"/>
            <p:cNvSpPr>
              <a:spLocks noChangeArrowheads="1"/>
            </p:cNvSpPr>
            <p:nvPr/>
          </p:nvSpPr>
          <p:spPr bwMode="auto">
            <a:xfrm>
              <a:off x="555" y="74"/>
              <a:ext cx="42" cy="4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77" name="Oval 5"/>
            <p:cNvSpPr>
              <a:spLocks noChangeArrowheads="1"/>
            </p:cNvSpPr>
            <p:nvPr/>
          </p:nvSpPr>
          <p:spPr bwMode="auto">
            <a:xfrm>
              <a:off x="555" y="219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78" name="Oval 6"/>
            <p:cNvSpPr>
              <a:spLocks noChangeArrowheads="1"/>
            </p:cNvSpPr>
            <p:nvPr/>
          </p:nvSpPr>
          <p:spPr bwMode="auto">
            <a:xfrm>
              <a:off x="555" y="362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79" name="Oval 7"/>
            <p:cNvSpPr>
              <a:spLocks noChangeArrowheads="1"/>
            </p:cNvSpPr>
            <p:nvPr/>
          </p:nvSpPr>
          <p:spPr bwMode="auto">
            <a:xfrm>
              <a:off x="555" y="651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80" name="Oval 8"/>
            <p:cNvSpPr>
              <a:spLocks noChangeArrowheads="1"/>
            </p:cNvSpPr>
            <p:nvPr/>
          </p:nvSpPr>
          <p:spPr bwMode="auto">
            <a:xfrm>
              <a:off x="555" y="794"/>
              <a:ext cx="42" cy="4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81" name="Oval 9"/>
            <p:cNvSpPr>
              <a:spLocks noChangeArrowheads="1"/>
            </p:cNvSpPr>
            <p:nvPr/>
          </p:nvSpPr>
          <p:spPr bwMode="auto">
            <a:xfrm>
              <a:off x="555" y="939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82" name="Oval 10"/>
            <p:cNvSpPr>
              <a:spLocks noChangeArrowheads="1"/>
            </p:cNvSpPr>
            <p:nvPr/>
          </p:nvSpPr>
          <p:spPr bwMode="auto">
            <a:xfrm>
              <a:off x="555" y="1082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83" name="Oval 11"/>
            <p:cNvSpPr>
              <a:spLocks noChangeArrowheads="1"/>
            </p:cNvSpPr>
            <p:nvPr/>
          </p:nvSpPr>
          <p:spPr bwMode="auto">
            <a:xfrm>
              <a:off x="555" y="1227"/>
              <a:ext cx="42" cy="4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84" name="Oval 12"/>
            <p:cNvSpPr>
              <a:spLocks noChangeArrowheads="1"/>
            </p:cNvSpPr>
            <p:nvPr/>
          </p:nvSpPr>
          <p:spPr bwMode="auto">
            <a:xfrm>
              <a:off x="555" y="1371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grpSp>
          <p:nvGrpSpPr>
            <p:cNvPr id="3093" name="Group 21"/>
            <p:cNvGrpSpPr>
              <a:grpSpLocks/>
            </p:cNvGrpSpPr>
            <p:nvPr/>
          </p:nvGrpSpPr>
          <p:grpSpPr bwMode="auto">
            <a:xfrm>
              <a:off x="2859" y="4202"/>
              <a:ext cx="2729" cy="41"/>
              <a:chOff x="2859" y="4202"/>
              <a:chExt cx="2729" cy="41"/>
            </a:xfrm>
          </p:grpSpPr>
          <p:sp>
            <p:nvSpPr>
              <p:cNvPr id="3085" name="Oval 13"/>
              <p:cNvSpPr>
                <a:spLocks noChangeArrowheads="1"/>
              </p:cNvSpPr>
              <p:nvPr/>
            </p:nvSpPr>
            <p:spPr bwMode="auto">
              <a:xfrm>
                <a:off x="2859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086" name="Oval 14"/>
              <p:cNvSpPr>
                <a:spLocks noChangeArrowheads="1"/>
              </p:cNvSpPr>
              <p:nvPr/>
            </p:nvSpPr>
            <p:spPr bwMode="auto">
              <a:xfrm>
                <a:off x="3243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087" name="Oval 15"/>
              <p:cNvSpPr>
                <a:spLocks noChangeArrowheads="1"/>
              </p:cNvSpPr>
              <p:nvPr/>
            </p:nvSpPr>
            <p:spPr bwMode="auto">
              <a:xfrm>
                <a:off x="3627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088" name="Oval 16"/>
              <p:cNvSpPr>
                <a:spLocks noChangeArrowheads="1"/>
              </p:cNvSpPr>
              <p:nvPr/>
            </p:nvSpPr>
            <p:spPr bwMode="auto">
              <a:xfrm>
                <a:off x="4011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089" name="Oval 17"/>
              <p:cNvSpPr>
                <a:spLocks noChangeArrowheads="1"/>
              </p:cNvSpPr>
              <p:nvPr/>
            </p:nvSpPr>
            <p:spPr bwMode="auto">
              <a:xfrm>
                <a:off x="4395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090" name="Oval 18"/>
              <p:cNvSpPr>
                <a:spLocks noChangeArrowheads="1"/>
              </p:cNvSpPr>
              <p:nvPr/>
            </p:nvSpPr>
            <p:spPr bwMode="auto">
              <a:xfrm>
                <a:off x="4779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091" name="Oval 19"/>
              <p:cNvSpPr>
                <a:spLocks noChangeArrowheads="1"/>
              </p:cNvSpPr>
              <p:nvPr/>
            </p:nvSpPr>
            <p:spPr bwMode="auto">
              <a:xfrm>
                <a:off x="5163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092" name="Oval 20"/>
              <p:cNvSpPr>
                <a:spLocks noChangeArrowheads="1"/>
              </p:cNvSpPr>
              <p:nvPr/>
            </p:nvSpPr>
            <p:spPr bwMode="auto">
              <a:xfrm>
                <a:off x="5547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sp>
          <p:nvSpPr>
            <p:cNvPr id="3094" name="Oval 22"/>
            <p:cNvSpPr>
              <a:spLocks noChangeArrowheads="1"/>
            </p:cNvSpPr>
            <p:nvPr/>
          </p:nvSpPr>
          <p:spPr bwMode="auto">
            <a:xfrm>
              <a:off x="555" y="507"/>
              <a:ext cx="42" cy="4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grpSp>
          <p:nvGrpSpPr>
            <p:cNvPr id="3098" name="Group 26"/>
            <p:cNvGrpSpPr>
              <a:grpSpLocks/>
            </p:cNvGrpSpPr>
            <p:nvPr/>
          </p:nvGrpSpPr>
          <p:grpSpPr bwMode="auto">
            <a:xfrm>
              <a:off x="0" y="2327"/>
              <a:ext cx="1203" cy="1203"/>
              <a:chOff x="0" y="2327"/>
              <a:chExt cx="1203" cy="1203"/>
            </a:xfrm>
          </p:grpSpPr>
          <p:sp>
            <p:nvSpPr>
              <p:cNvPr id="3095" name="Freeform 23"/>
              <p:cNvSpPr>
                <a:spLocks/>
              </p:cNvSpPr>
              <p:nvPr/>
            </p:nvSpPr>
            <p:spPr bwMode="auto">
              <a:xfrm>
                <a:off x="0" y="2394"/>
                <a:ext cx="443" cy="1033"/>
              </a:xfrm>
              <a:custGeom>
                <a:avLst/>
                <a:gdLst>
                  <a:gd name="T0" fmla="*/ 290 w 443"/>
                  <a:gd name="T1" fmla="*/ 1016 h 1033"/>
                  <a:gd name="T2" fmla="*/ 316 w 443"/>
                  <a:gd name="T3" fmla="*/ 974 h 1033"/>
                  <a:gd name="T4" fmla="*/ 354 w 443"/>
                  <a:gd name="T5" fmla="*/ 920 h 1033"/>
                  <a:gd name="T6" fmla="*/ 384 w 443"/>
                  <a:gd name="T7" fmla="*/ 884 h 1033"/>
                  <a:gd name="T8" fmla="*/ 381 w 443"/>
                  <a:gd name="T9" fmla="*/ 832 h 1033"/>
                  <a:gd name="T10" fmla="*/ 370 w 443"/>
                  <a:gd name="T11" fmla="*/ 794 h 1033"/>
                  <a:gd name="T12" fmla="*/ 361 w 443"/>
                  <a:gd name="T13" fmla="*/ 760 h 1033"/>
                  <a:gd name="T14" fmla="*/ 361 w 443"/>
                  <a:gd name="T15" fmla="*/ 734 h 1033"/>
                  <a:gd name="T16" fmla="*/ 359 w 443"/>
                  <a:gd name="T17" fmla="*/ 707 h 1033"/>
                  <a:gd name="T18" fmla="*/ 373 w 443"/>
                  <a:gd name="T19" fmla="*/ 691 h 1033"/>
                  <a:gd name="T20" fmla="*/ 391 w 443"/>
                  <a:gd name="T21" fmla="*/ 686 h 1033"/>
                  <a:gd name="T22" fmla="*/ 395 w 443"/>
                  <a:gd name="T23" fmla="*/ 680 h 1033"/>
                  <a:gd name="T24" fmla="*/ 390 w 443"/>
                  <a:gd name="T25" fmla="*/ 671 h 1033"/>
                  <a:gd name="T26" fmla="*/ 386 w 443"/>
                  <a:gd name="T27" fmla="*/ 660 h 1033"/>
                  <a:gd name="T28" fmla="*/ 437 w 443"/>
                  <a:gd name="T29" fmla="*/ 635 h 1033"/>
                  <a:gd name="T30" fmla="*/ 442 w 443"/>
                  <a:gd name="T31" fmla="*/ 619 h 1033"/>
                  <a:gd name="T32" fmla="*/ 438 w 443"/>
                  <a:gd name="T33" fmla="*/ 604 h 1033"/>
                  <a:gd name="T34" fmla="*/ 400 w 443"/>
                  <a:gd name="T35" fmla="*/ 543 h 1033"/>
                  <a:gd name="T36" fmla="*/ 384 w 443"/>
                  <a:gd name="T37" fmla="*/ 474 h 1033"/>
                  <a:gd name="T38" fmla="*/ 354 w 443"/>
                  <a:gd name="T39" fmla="*/ 455 h 1033"/>
                  <a:gd name="T40" fmla="*/ 326 w 443"/>
                  <a:gd name="T41" fmla="*/ 433 h 1033"/>
                  <a:gd name="T42" fmla="*/ 312 w 443"/>
                  <a:gd name="T43" fmla="*/ 411 h 1033"/>
                  <a:gd name="T44" fmla="*/ 307 w 443"/>
                  <a:gd name="T45" fmla="*/ 391 h 1033"/>
                  <a:gd name="T46" fmla="*/ 290 w 443"/>
                  <a:gd name="T47" fmla="*/ 339 h 1033"/>
                  <a:gd name="T48" fmla="*/ 308 w 443"/>
                  <a:gd name="T49" fmla="*/ 289 h 1033"/>
                  <a:gd name="T50" fmla="*/ 298 w 443"/>
                  <a:gd name="T51" fmla="*/ 278 h 1033"/>
                  <a:gd name="T52" fmla="*/ 280 w 443"/>
                  <a:gd name="T53" fmla="*/ 307 h 1033"/>
                  <a:gd name="T54" fmla="*/ 269 w 443"/>
                  <a:gd name="T55" fmla="*/ 283 h 1033"/>
                  <a:gd name="T56" fmla="*/ 272 w 443"/>
                  <a:gd name="T57" fmla="*/ 224 h 1033"/>
                  <a:gd name="T58" fmla="*/ 280 w 443"/>
                  <a:gd name="T59" fmla="*/ 177 h 1033"/>
                  <a:gd name="T60" fmla="*/ 280 w 443"/>
                  <a:gd name="T61" fmla="*/ 146 h 1033"/>
                  <a:gd name="T62" fmla="*/ 281 w 443"/>
                  <a:gd name="T63" fmla="*/ 123 h 1033"/>
                  <a:gd name="T64" fmla="*/ 290 w 443"/>
                  <a:gd name="T65" fmla="*/ 104 h 1033"/>
                  <a:gd name="T66" fmla="*/ 296 w 443"/>
                  <a:gd name="T67" fmla="*/ 97 h 1033"/>
                  <a:gd name="T68" fmla="*/ 298 w 443"/>
                  <a:gd name="T69" fmla="*/ 94 h 1033"/>
                  <a:gd name="T70" fmla="*/ 301 w 443"/>
                  <a:gd name="T71" fmla="*/ 92 h 1033"/>
                  <a:gd name="T72" fmla="*/ 307 w 443"/>
                  <a:gd name="T73" fmla="*/ 83 h 1033"/>
                  <a:gd name="T74" fmla="*/ 317 w 443"/>
                  <a:gd name="T75" fmla="*/ 79 h 1033"/>
                  <a:gd name="T76" fmla="*/ 328 w 443"/>
                  <a:gd name="T77" fmla="*/ 77 h 1033"/>
                  <a:gd name="T78" fmla="*/ 337 w 443"/>
                  <a:gd name="T79" fmla="*/ 74 h 1033"/>
                  <a:gd name="T80" fmla="*/ 345 w 443"/>
                  <a:gd name="T81" fmla="*/ 67 h 1033"/>
                  <a:gd name="T82" fmla="*/ 337 w 443"/>
                  <a:gd name="T83" fmla="*/ 50 h 1033"/>
                  <a:gd name="T84" fmla="*/ 337 w 443"/>
                  <a:gd name="T85" fmla="*/ 47 h 1033"/>
                  <a:gd name="T86" fmla="*/ 337 w 443"/>
                  <a:gd name="T87" fmla="*/ 43 h 1033"/>
                  <a:gd name="T88" fmla="*/ 337 w 443"/>
                  <a:gd name="T89" fmla="*/ 41 h 1033"/>
                  <a:gd name="T90" fmla="*/ 334 w 443"/>
                  <a:gd name="T91" fmla="*/ 38 h 1033"/>
                  <a:gd name="T92" fmla="*/ 321 w 443"/>
                  <a:gd name="T93" fmla="*/ 21 h 1033"/>
                  <a:gd name="T94" fmla="*/ 316 w 443"/>
                  <a:gd name="T95" fmla="*/ 0 h 1033"/>
                  <a:gd name="T96" fmla="*/ 188 w 443"/>
                  <a:gd name="T97" fmla="*/ 94 h 1033"/>
                  <a:gd name="T98" fmla="*/ 88 w 443"/>
                  <a:gd name="T99" fmla="*/ 218 h 1033"/>
                  <a:gd name="T100" fmla="*/ 21 w 443"/>
                  <a:gd name="T101" fmla="*/ 366 h 1033"/>
                  <a:gd name="T102" fmla="*/ 0 w 443"/>
                  <a:gd name="T103" fmla="*/ 530 h 1033"/>
                  <a:gd name="T104" fmla="*/ 20 w 443"/>
                  <a:gd name="T105" fmla="*/ 680 h 1033"/>
                  <a:gd name="T106" fmla="*/ 74 w 443"/>
                  <a:gd name="T107" fmla="*/ 819 h 1033"/>
                  <a:gd name="T108" fmla="*/ 160 w 443"/>
                  <a:gd name="T109" fmla="*/ 938 h 1033"/>
                  <a:gd name="T110" fmla="*/ 272 w 443"/>
                  <a:gd name="T111" fmla="*/ 1032 h 10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443" h="1033">
                    <a:moveTo>
                      <a:pt x="272" y="1032"/>
                    </a:moveTo>
                    <a:lnTo>
                      <a:pt x="290" y="1016"/>
                    </a:lnTo>
                    <a:lnTo>
                      <a:pt x="301" y="992"/>
                    </a:lnTo>
                    <a:lnTo>
                      <a:pt x="316" y="974"/>
                    </a:lnTo>
                    <a:lnTo>
                      <a:pt x="328" y="955"/>
                    </a:lnTo>
                    <a:lnTo>
                      <a:pt x="354" y="920"/>
                    </a:lnTo>
                    <a:lnTo>
                      <a:pt x="373" y="904"/>
                    </a:lnTo>
                    <a:lnTo>
                      <a:pt x="384" y="884"/>
                    </a:lnTo>
                    <a:lnTo>
                      <a:pt x="390" y="848"/>
                    </a:lnTo>
                    <a:lnTo>
                      <a:pt x="381" y="832"/>
                    </a:lnTo>
                    <a:lnTo>
                      <a:pt x="375" y="812"/>
                    </a:lnTo>
                    <a:lnTo>
                      <a:pt x="370" y="794"/>
                    </a:lnTo>
                    <a:lnTo>
                      <a:pt x="361" y="774"/>
                    </a:lnTo>
                    <a:lnTo>
                      <a:pt x="361" y="760"/>
                    </a:lnTo>
                    <a:lnTo>
                      <a:pt x="361" y="747"/>
                    </a:lnTo>
                    <a:lnTo>
                      <a:pt x="361" y="734"/>
                    </a:lnTo>
                    <a:lnTo>
                      <a:pt x="359" y="722"/>
                    </a:lnTo>
                    <a:lnTo>
                      <a:pt x="359" y="707"/>
                    </a:lnTo>
                    <a:lnTo>
                      <a:pt x="364" y="698"/>
                    </a:lnTo>
                    <a:lnTo>
                      <a:pt x="373" y="691"/>
                    </a:lnTo>
                    <a:lnTo>
                      <a:pt x="390" y="686"/>
                    </a:lnTo>
                    <a:lnTo>
                      <a:pt x="391" y="686"/>
                    </a:lnTo>
                    <a:lnTo>
                      <a:pt x="395" y="682"/>
                    </a:lnTo>
                    <a:lnTo>
                      <a:pt x="395" y="680"/>
                    </a:lnTo>
                    <a:lnTo>
                      <a:pt x="395" y="677"/>
                    </a:lnTo>
                    <a:lnTo>
                      <a:pt x="390" y="671"/>
                    </a:lnTo>
                    <a:lnTo>
                      <a:pt x="386" y="666"/>
                    </a:lnTo>
                    <a:lnTo>
                      <a:pt x="386" y="660"/>
                    </a:lnTo>
                    <a:lnTo>
                      <a:pt x="395" y="655"/>
                    </a:lnTo>
                    <a:lnTo>
                      <a:pt x="437" y="635"/>
                    </a:lnTo>
                    <a:lnTo>
                      <a:pt x="442" y="626"/>
                    </a:lnTo>
                    <a:lnTo>
                      <a:pt x="442" y="619"/>
                    </a:lnTo>
                    <a:lnTo>
                      <a:pt x="442" y="613"/>
                    </a:lnTo>
                    <a:lnTo>
                      <a:pt x="438" y="604"/>
                    </a:lnTo>
                    <a:lnTo>
                      <a:pt x="417" y="577"/>
                    </a:lnTo>
                    <a:lnTo>
                      <a:pt x="400" y="543"/>
                    </a:lnTo>
                    <a:lnTo>
                      <a:pt x="391" y="511"/>
                    </a:lnTo>
                    <a:lnTo>
                      <a:pt x="384" y="474"/>
                    </a:lnTo>
                    <a:lnTo>
                      <a:pt x="368" y="465"/>
                    </a:lnTo>
                    <a:lnTo>
                      <a:pt x="354" y="455"/>
                    </a:lnTo>
                    <a:lnTo>
                      <a:pt x="339" y="444"/>
                    </a:lnTo>
                    <a:lnTo>
                      <a:pt x="326" y="433"/>
                    </a:lnTo>
                    <a:lnTo>
                      <a:pt x="317" y="422"/>
                    </a:lnTo>
                    <a:lnTo>
                      <a:pt x="312" y="411"/>
                    </a:lnTo>
                    <a:lnTo>
                      <a:pt x="308" y="402"/>
                    </a:lnTo>
                    <a:lnTo>
                      <a:pt x="307" y="391"/>
                    </a:lnTo>
                    <a:lnTo>
                      <a:pt x="285" y="363"/>
                    </a:lnTo>
                    <a:lnTo>
                      <a:pt x="290" y="339"/>
                    </a:lnTo>
                    <a:lnTo>
                      <a:pt x="301" y="314"/>
                    </a:lnTo>
                    <a:lnTo>
                      <a:pt x="308" y="289"/>
                    </a:lnTo>
                    <a:lnTo>
                      <a:pt x="308" y="267"/>
                    </a:lnTo>
                    <a:lnTo>
                      <a:pt x="298" y="278"/>
                    </a:lnTo>
                    <a:lnTo>
                      <a:pt x="287" y="294"/>
                    </a:lnTo>
                    <a:lnTo>
                      <a:pt x="280" y="307"/>
                    </a:lnTo>
                    <a:lnTo>
                      <a:pt x="272" y="314"/>
                    </a:lnTo>
                    <a:lnTo>
                      <a:pt x="269" y="283"/>
                    </a:lnTo>
                    <a:lnTo>
                      <a:pt x="271" y="254"/>
                    </a:lnTo>
                    <a:lnTo>
                      <a:pt x="272" y="224"/>
                    </a:lnTo>
                    <a:lnTo>
                      <a:pt x="272" y="195"/>
                    </a:lnTo>
                    <a:lnTo>
                      <a:pt x="280" y="177"/>
                    </a:lnTo>
                    <a:lnTo>
                      <a:pt x="280" y="164"/>
                    </a:lnTo>
                    <a:lnTo>
                      <a:pt x="280" y="146"/>
                    </a:lnTo>
                    <a:lnTo>
                      <a:pt x="281" y="133"/>
                    </a:lnTo>
                    <a:lnTo>
                      <a:pt x="281" y="123"/>
                    </a:lnTo>
                    <a:lnTo>
                      <a:pt x="285" y="113"/>
                    </a:lnTo>
                    <a:lnTo>
                      <a:pt x="290" y="104"/>
                    </a:lnTo>
                    <a:lnTo>
                      <a:pt x="296" y="97"/>
                    </a:lnTo>
                    <a:lnTo>
                      <a:pt x="296" y="97"/>
                    </a:lnTo>
                    <a:lnTo>
                      <a:pt x="298" y="94"/>
                    </a:lnTo>
                    <a:lnTo>
                      <a:pt x="298" y="94"/>
                    </a:lnTo>
                    <a:lnTo>
                      <a:pt x="298" y="94"/>
                    </a:lnTo>
                    <a:lnTo>
                      <a:pt x="301" y="92"/>
                    </a:lnTo>
                    <a:lnTo>
                      <a:pt x="303" y="86"/>
                    </a:lnTo>
                    <a:lnTo>
                      <a:pt x="307" y="83"/>
                    </a:lnTo>
                    <a:lnTo>
                      <a:pt x="308" y="83"/>
                    </a:lnTo>
                    <a:lnTo>
                      <a:pt x="317" y="79"/>
                    </a:lnTo>
                    <a:lnTo>
                      <a:pt x="323" y="77"/>
                    </a:lnTo>
                    <a:lnTo>
                      <a:pt x="328" y="77"/>
                    </a:lnTo>
                    <a:lnTo>
                      <a:pt x="334" y="74"/>
                    </a:lnTo>
                    <a:lnTo>
                      <a:pt x="337" y="74"/>
                    </a:lnTo>
                    <a:lnTo>
                      <a:pt x="339" y="72"/>
                    </a:lnTo>
                    <a:lnTo>
                      <a:pt x="345" y="67"/>
                    </a:lnTo>
                    <a:lnTo>
                      <a:pt x="345" y="63"/>
                    </a:lnTo>
                    <a:lnTo>
                      <a:pt x="337" y="50"/>
                    </a:lnTo>
                    <a:lnTo>
                      <a:pt x="337" y="50"/>
                    </a:lnTo>
                    <a:lnTo>
                      <a:pt x="337" y="47"/>
                    </a:lnTo>
                    <a:lnTo>
                      <a:pt x="337" y="47"/>
                    </a:lnTo>
                    <a:lnTo>
                      <a:pt x="337" y="43"/>
                    </a:lnTo>
                    <a:lnTo>
                      <a:pt x="337" y="43"/>
                    </a:lnTo>
                    <a:lnTo>
                      <a:pt x="337" y="41"/>
                    </a:lnTo>
                    <a:lnTo>
                      <a:pt x="334" y="41"/>
                    </a:lnTo>
                    <a:lnTo>
                      <a:pt x="334" y="38"/>
                    </a:lnTo>
                    <a:lnTo>
                      <a:pt x="328" y="30"/>
                    </a:lnTo>
                    <a:lnTo>
                      <a:pt x="321" y="21"/>
                    </a:lnTo>
                    <a:lnTo>
                      <a:pt x="317" y="11"/>
                    </a:lnTo>
                    <a:lnTo>
                      <a:pt x="316" y="0"/>
                    </a:lnTo>
                    <a:lnTo>
                      <a:pt x="249" y="41"/>
                    </a:lnTo>
                    <a:lnTo>
                      <a:pt x="188" y="94"/>
                    </a:lnTo>
                    <a:lnTo>
                      <a:pt x="133" y="151"/>
                    </a:lnTo>
                    <a:lnTo>
                      <a:pt x="88" y="218"/>
                    </a:lnTo>
                    <a:lnTo>
                      <a:pt x="50" y="289"/>
                    </a:lnTo>
                    <a:lnTo>
                      <a:pt x="21" y="366"/>
                    </a:lnTo>
                    <a:lnTo>
                      <a:pt x="5" y="446"/>
                    </a:lnTo>
                    <a:lnTo>
                      <a:pt x="0" y="530"/>
                    </a:lnTo>
                    <a:lnTo>
                      <a:pt x="5" y="608"/>
                    </a:lnTo>
                    <a:lnTo>
                      <a:pt x="20" y="680"/>
                    </a:lnTo>
                    <a:lnTo>
                      <a:pt x="45" y="751"/>
                    </a:lnTo>
                    <a:lnTo>
                      <a:pt x="74" y="819"/>
                    </a:lnTo>
                    <a:lnTo>
                      <a:pt x="114" y="879"/>
                    </a:lnTo>
                    <a:lnTo>
                      <a:pt x="160" y="938"/>
                    </a:lnTo>
                    <a:lnTo>
                      <a:pt x="215" y="987"/>
                    </a:lnTo>
                    <a:lnTo>
                      <a:pt x="272" y="1032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3096" name="Freeform 24"/>
              <p:cNvSpPr>
                <a:spLocks/>
              </p:cNvSpPr>
              <p:nvPr/>
            </p:nvSpPr>
            <p:spPr bwMode="auto">
              <a:xfrm>
                <a:off x="379" y="2327"/>
                <a:ext cx="824" cy="1203"/>
              </a:xfrm>
              <a:custGeom>
                <a:avLst/>
                <a:gdLst>
                  <a:gd name="T0" fmla="*/ 796 w 824"/>
                  <a:gd name="T1" fmla="*/ 688 h 1203"/>
                  <a:gd name="T2" fmla="*/ 756 w 824"/>
                  <a:gd name="T3" fmla="*/ 641 h 1203"/>
                  <a:gd name="T4" fmla="*/ 812 w 824"/>
                  <a:gd name="T5" fmla="*/ 615 h 1203"/>
                  <a:gd name="T6" fmla="*/ 814 w 824"/>
                  <a:gd name="T7" fmla="*/ 502 h 1203"/>
                  <a:gd name="T8" fmla="*/ 705 w 824"/>
                  <a:gd name="T9" fmla="*/ 247 h 1203"/>
                  <a:gd name="T10" fmla="*/ 651 w 824"/>
                  <a:gd name="T11" fmla="*/ 262 h 1203"/>
                  <a:gd name="T12" fmla="*/ 574 w 824"/>
                  <a:gd name="T13" fmla="*/ 289 h 1203"/>
                  <a:gd name="T14" fmla="*/ 536 w 824"/>
                  <a:gd name="T15" fmla="*/ 258 h 1203"/>
                  <a:gd name="T16" fmla="*/ 563 w 824"/>
                  <a:gd name="T17" fmla="*/ 170 h 1203"/>
                  <a:gd name="T18" fmla="*/ 532 w 824"/>
                  <a:gd name="T19" fmla="*/ 81 h 1203"/>
                  <a:gd name="T20" fmla="*/ 455 w 824"/>
                  <a:gd name="T21" fmla="*/ 56 h 1203"/>
                  <a:gd name="T22" fmla="*/ 484 w 824"/>
                  <a:gd name="T23" fmla="*/ 150 h 1203"/>
                  <a:gd name="T24" fmla="*/ 465 w 824"/>
                  <a:gd name="T25" fmla="*/ 190 h 1203"/>
                  <a:gd name="T26" fmla="*/ 442 w 824"/>
                  <a:gd name="T27" fmla="*/ 200 h 1203"/>
                  <a:gd name="T28" fmla="*/ 419 w 824"/>
                  <a:gd name="T29" fmla="*/ 164 h 1203"/>
                  <a:gd name="T30" fmla="*/ 381 w 824"/>
                  <a:gd name="T31" fmla="*/ 108 h 1203"/>
                  <a:gd name="T32" fmla="*/ 406 w 824"/>
                  <a:gd name="T33" fmla="*/ 108 h 1203"/>
                  <a:gd name="T34" fmla="*/ 424 w 824"/>
                  <a:gd name="T35" fmla="*/ 72 h 1203"/>
                  <a:gd name="T36" fmla="*/ 325 w 824"/>
                  <a:gd name="T37" fmla="*/ 0 h 1203"/>
                  <a:gd name="T38" fmla="*/ 281 w 824"/>
                  <a:gd name="T39" fmla="*/ 27 h 1203"/>
                  <a:gd name="T40" fmla="*/ 240 w 824"/>
                  <a:gd name="T41" fmla="*/ 72 h 1203"/>
                  <a:gd name="T42" fmla="*/ 209 w 824"/>
                  <a:gd name="T43" fmla="*/ 114 h 1203"/>
                  <a:gd name="T44" fmla="*/ 209 w 824"/>
                  <a:gd name="T45" fmla="*/ 150 h 1203"/>
                  <a:gd name="T46" fmla="*/ 240 w 824"/>
                  <a:gd name="T47" fmla="*/ 164 h 1203"/>
                  <a:gd name="T48" fmla="*/ 209 w 824"/>
                  <a:gd name="T49" fmla="*/ 222 h 1203"/>
                  <a:gd name="T50" fmla="*/ 213 w 824"/>
                  <a:gd name="T51" fmla="*/ 242 h 1203"/>
                  <a:gd name="T52" fmla="*/ 267 w 824"/>
                  <a:gd name="T53" fmla="*/ 222 h 1203"/>
                  <a:gd name="T54" fmla="*/ 303 w 824"/>
                  <a:gd name="T55" fmla="*/ 170 h 1203"/>
                  <a:gd name="T56" fmla="*/ 354 w 824"/>
                  <a:gd name="T57" fmla="*/ 231 h 1203"/>
                  <a:gd name="T58" fmla="*/ 372 w 824"/>
                  <a:gd name="T59" fmla="*/ 291 h 1203"/>
                  <a:gd name="T60" fmla="*/ 348 w 824"/>
                  <a:gd name="T61" fmla="*/ 294 h 1203"/>
                  <a:gd name="T62" fmla="*/ 298 w 824"/>
                  <a:gd name="T63" fmla="*/ 309 h 1203"/>
                  <a:gd name="T64" fmla="*/ 323 w 824"/>
                  <a:gd name="T65" fmla="*/ 330 h 1203"/>
                  <a:gd name="T66" fmla="*/ 260 w 824"/>
                  <a:gd name="T67" fmla="*/ 339 h 1203"/>
                  <a:gd name="T68" fmla="*/ 189 w 824"/>
                  <a:gd name="T69" fmla="*/ 411 h 1203"/>
                  <a:gd name="T70" fmla="*/ 184 w 824"/>
                  <a:gd name="T71" fmla="*/ 469 h 1203"/>
                  <a:gd name="T72" fmla="*/ 148 w 824"/>
                  <a:gd name="T73" fmla="*/ 435 h 1203"/>
                  <a:gd name="T74" fmla="*/ 83 w 824"/>
                  <a:gd name="T75" fmla="*/ 402 h 1203"/>
                  <a:gd name="T76" fmla="*/ 0 w 824"/>
                  <a:gd name="T77" fmla="*/ 455 h 1203"/>
                  <a:gd name="T78" fmla="*/ 54 w 824"/>
                  <a:gd name="T79" fmla="*/ 496 h 1203"/>
                  <a:gd name="T80" fmla="*/ 74 w 824"/>
                  <a:gd name="T81" fmla="*/ 485 h 1203"/>
                  <a:gd name="T82" fmla="*/ 54 w 824"/>
                  <a:gd name="T83" fmla="*/ 608 h 1203"/>
                  <a:gd name="T84" fmla="*/ 132 w 824"/>
                  <a:gd name="T85" fmla="*/ 641 h 1203"/>
                  <a:gd name="T86" fmla="*/ 195 w 824"/>
                  <a:gd name="T87" fmla="*/ 661 h 1203"/>
                  <a:gd name="T88" fmla="*/ 249 w 824"/>
                  <a:gd name="T89" fmla="*/ 744 h 1203"/>
                  <a:gd name="T90" fmla="*/ 334 w 824"/>
                  <a:gd name="T91" fmla="*/ 886 h 1203"/>
                  <a:gd name="T92" fmla="*/ 391 w 824"/>
                  <a:gd name="T93" fmla="*/ 1007 h 1203"/>
                  <a:gd name="T94" fmla="*/ 292 w 824"/>
                  <a:gd name="T95" fmla="*/ 1052 h 1203"/>
                  <a:gd name="T96" fmla="*/ 182 w 824"/>
                  <a:gd name="T97" fmla="*/ 1105 h 1203"/>
                  <a:gd name="T98" fmla="*/ 68 w 824"/>
                  <a:gd name="T99" fmla="*/ 1180 h 1203"/>
                  <a:gd name="T100" fmla="*/ 200 w 824"/>
                  <a:gd name="T101" fmla="*/ 1202 h 1203"/>
                  <a:gd name="T102" fmla="*/ 417 w 824"/>
                  <a:gd name="T103" fmla="*/ 1168 h 1203"/>
                  <a:gd name="T104" fmla="*/ 613 w 824"/>
                  <a:gd name="T105" fmla="*/ 1052 h 1203"/>
                  <a:gd name="T106" fmla="*/ 610 w 824"/>
                  <a:gd name="T107" fmla="*/ 929 h 1203"/>
                  <a:gd name="T108" fmla="*/ 543 w 824"/>
                  <a:gd name="T109" fmla="*/ 888 h 1203"/>
                  <a:gd name="T110" fmla="*/ 567 w 824"/>
                  <a:gd name="T111" fmla="*/ 791 h 1203"/>
                  <a:gd name="T112" fmla="*/ 655 w 824"/>
                  <a:gd name="T113" fmla="*/ 738 h 1203"/>
                  <a:gd name="T114" fmla="*/ 725 w 824"/>
                  <a:gd name="T115" fmla="*/ 713 h 1203"/>
                  <a:gd name="T116" fmla="*/ 792 w 824"/>
                  <a:gd name="T117" fmla="*/ 729 h 1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824" h="1203">
                    <a:moveTo>
                      <a:pt x="803" y="736"/>
                    </a:moveTo>
                    <a:lnTo>
                      <a:pt x="807" y="724"/>
                    </a:lnTo>
                    <a:lnTo>
                      <a:pt x="808" y="713"/>
                    </a:lnTo>
                    <a:lnTo>
                      <a:pt x="812" y="702"/>
                    </a:lnTo>
                    <a:lnTo>
                      <a:pt x="814" y="691"/>
                    </a:lnTo>
                    <a:lnTo>
                      <a:pt x="803" y="691"/>
                    </a:lnTo>
                    <a:lnTo>
                      <a:pt x="796" y="688"/>
                    </a:lnTo>
                    <a:lnTo>
                      <a:pt x="783" y="686"/>
                    </a:lnTo>
                    <a:lnTo>
                      <a:pt x="776" y="680"/>
                    </a:lnTo>
                    <a:lnTo>
                      <a:pt x="770" y="675"/>
                    </a:lnTo>
                    <a:lnTo>
                      <a:pt x="767" y="666"/>
                    </a:lnTo>
                    <a:lnTo>
                      <a:pt x="761" y="661"/>
                    </a:lnTo>
                    <a:lnTo>
                      <a:pt x="760" y="655"/>
                    </a:lnTo>
                    <a:lnTo>
                      <a:pt x="756" y="641"/>
                    </a:lnTo>
                    <a:lnTo>
                      <a:pt x="756" y="624"/>
                    </a:lnTo>
                    <a:lnTo>
                      <a:pt x="760" y="610"/>
                    </a:lnTo>
                    <a:lnTo>
                      <a:pt x="767" y="599"/>
                    </a:lnTo>
                    <a:lnTo>
                      <a:pt x="781" y="597"/>
                    </a:lnTo>
                    <a:lnTo>
                      <a:pt x="792" y="599"/>
                    </a:lnTo>
                    <a:lnTo>
                      <a:pt x="803" y="608"/>
                    </a:lnTo>
                    <a:lnTo>
                      <a:pt x="812" y="615"/>
                    </a:lnTo>
                    <a:lnTo>
                      <a:pt x="819" y="628"/>
                    </a:lnTo>
                    <a:lnTo>
                      <a:pt x="823" y="619"/>
                    </a:lnTo>
                    <a:lnTo>
                      <a:pt x="823" y="610"/>
                    </a:lnTo>
                    <a:lnTo>
                      <a:pt x="823" y="605"/>
                    </a:lnTo>
                    <a:lnTo>
                      <a:pt x="823" y="597"/>
                    </a:lnTo>
                    <a:lnTo>
                      <a:pt x="819" y="549"/>
                    </a:lnTo>
                    <a:lnTo>
                      <a:pt x="814" y="502"/>
                    </a:lnTo>
                    <a:lnTo>
                      <a:pt x="807" y="455"/>
                    </a:lnTo>
                    <a:lnTo>
                      <a:pt x="792" y="411"/>
                    </a:lnTo>
                    <a:lnTo>
                      <a:pt x="776" y="366"/>
                    </a:lnTo>
                    <a:lnTo>
                      <a:pt x="756" y="325"/>
                    </a:lnTo>
                    <a:lnTo>
                      <a:pt x="734" y="285"/>
                    </a:lnTo>
                    <a:lnTo>
                      <a:pt x="709" y="247"/>
                    </a:lnTo>
                    <a:lnTo>
                      <a:pt x="705" y="247"/>
                    </a:lnTo>
                    <a:lnTo>
                      <a:pt x="702" y="244"/>
                    </a:lnTo>
                    <a:lnTo>
                      <a:pt x="698" y="244"/>
                    </a:lnTo>
                    <a:lnTo>
                      <a:pt x="693" y="242"/>
                    </a:lnTo>
                    <a:lnTo>
                      <a:pt x="677" y="253"/>
                    </a:lnTo>
                    <a:lnTo>
                      <a:pt x="668" y="254"/>
                    </a:lnTo>
                    <a:lnTo>
                      <a:pt x="660" y="258"/>
                    </a:lnTo>
                    <a:lnTo>
                      <a:pt x="651" y="262"/>
                    </a:lnTo>
                    <a:lnTo>
                      <a:pt x="642" y="264"/>
                    </a:lnTo>
                    <a:lnTo>
                      <a:pt x="631" y="267"/>
                    </a:lnTo>
                    <a:lnTo>
                      <a:pt x="619" y="273"/>
                    </a:lnTo>
                    <a:lnTo>
                      <a:pt x="606" y="278"/>
                    </a:lnTo>
                    <a:lnTo>
                      <a:pt x="594" y="283"/>
                    </a:lnTo>
                    <a:lnTo>
                      <a:pt x="583" y="285"/>
                    </a:lnTo>
                    <a:lnTo>
                      <a:pt x="574" y="289"/>
                    </a:lnTo>
                    <a:lnTo>
                      <a:pt x="567" y="291"/>
                    </a:lnTo>
                    <a:lnTo>
                      <a:pt x="557" y="289"/>
                    </a:lnTo>
                    <a:lnTo>
                      <a:pt x="554" y="285"/>
                    </a:lnTo>
                    <a:lnTo>
                      <a:pt x="548" y="280"/>
                    </a:lnTo>
                    <a:lnTo>
                      <a:pt x="547" y="278"/>
                    </a:lnTo>
                    <a:lnTo>
                      <a:pt x="543" y="273"/>
                    </a:lnTo>
                    <a:lnTo>
                      <a:pt x="536" y="258"/>
                    </a:lnTo>
                    <a:lnTo>
                      <a:pt x="532" y="244"/>
                    </a:lnTo>
                    <a:lnTo>
                      <a:pt x="532" y="231"/>
                    </a:lnTo>
                    <a:lnTo>
                      <a:pt x="530" y="217"/>
                    </a:lnTo>
                    <a:lnTo>
                      <a:pt x="532" y="202"/>
                    </a:lnTo>
                    <a:lnTo>
                      <a:pt x="541" y="190"/>
                    </a:lnTo>
                    <a:lnTo>
                      <a:pt x="552" y="177"/>
                    </a:lnTo>
                    <a:lnTo>
                      <a:pt x="563" y="170"/>
                    </a:lnTo>
                    <a:lnTo>
                      <a:pt x="574" y="159"/>
                    </a:lnTo>
                    <a:lnTo>
                      <a:pt x="583" y="146"/>
                    </a:lnTo>
                    <a:lnTo>
                      <a:pt x="588" y="134"/>
                    </a:lnTo>
                    <a:lnTo>
                      <a:pt x="588" y="119"/>
                    </a:lnTo>
                    <a:lnTo>
                      <a:pt x="568" y="105"/>
                    </a:lnTo>
                    <a:lnTo>
                      <a:pt x="552" y="92"/>
                    </a:lnTo>
                    <a:lnTo>
                      <a:pt x="532" y="81"/>
                    </a:lnTo>
                    <a:lnTo>
                      <a:pt x="512" y="70"/>
                    </a:lnTo>
                    <a:lnTo>
                      <a:pt x="491" y="58"/>
                    </a:lnTo>
                    <a:lnTo>
                      <a:pt x="471" y="47"/>
                    </a:lnTo>
                    <a:lnTo>
                      <a:pt x="449" y="38"/>
                    </a:lnTo>
                    <a:lnTo>
                      <a:pt x="428" y="31"/>
                    </a:lnTo>
                    <a:lnTo>
                      <a:pt x="442" y="45"/>
                    </a:lnTo>
                    <a:lnTo>
                      <a:pt x="455" y="56"/>
                    </a:lnTo>
                    <a:lnTo>
                      <a:pt x="465" y="63"/>
                    </a:lnTo>
                    <a:lnTo>
                      <a:pt x="484" y="74"/>
                    </a:lnTo>
                    <a:lnTo>
                      <a:pt x="485" y="88"/>
                    </a:lnTo>
                    <a:lnTo>
                      <a:pt x="484" y="105"/>
                    </a:lnTo>
                    <a:lnTo>
                      <a:pt x="478" y="123"/>
                    </a:lnTo>
                    <a:lnTo>
                      <a:pt x="478" y="135"/>
                    </a:lnTo>
                    <a:lnTo>
                      <a:pt x="484" y="150"/>
                    </a:lnTo>
                    <a:lnTo>
                      <a:pt x="484" y="155"/>
                    </a:lnTo>
                    <a:lnTo>
                      <a:pt x="480" y="161"/>
                    </a:lnTo>
                    <a:lnTo>
                      <a:pt x="474" y="166"/>
                    </a:lnTo>
                    <a:lnTo>
                      <a:pt x="469" y="170"/>
                    </a:lnTo>
                    <a:lnTo>
                      <a:pt x="465" y="175"/>
                    </a:lnTo>
                    <a:lnTo>
                      <a:pt x="465" y="180"/>
                    </a:lnTo>
                    <a:lnTo>
                      <a:pt x="465" y="190"/>
                    </a:lnTo>
                    <a:lnTo>
                      <a:pt x="464" y="195"/>
                    </a:lnTo>
                    <a:lnTo>
                      <a:pt x="460" y="197"/>
                    </a:lnTo>
                    <a:lnTo>
                      <a:pt x="458" y="200"/>
                    </a:lnTo>
                    <a:lnTo>
                      <a:pt x="455" y="200"/>
                    </a:lnTo>
                    <a:lnTo>
                      <a:pt x="453" y="200"/>
                    </a:lnTo>
                    <a:lnTo>
                      <a:pt x="447" y="197"/>
                    </a:lnTo>
                    <a:lnTo>
                      <a:pt x="442" y="200"/>
                    </a:lnTo>
                    <a:lnTo>
                      <a:pt x="433" y="202"/>
                    </a:lnTo>
                    <a:lnTo>
                      <a:pt x="428" y="202"/>
                    </a:lnTo>
                    <a:lnTo>
                      <a:pt x="424" y="200"/>
                    </a:lnTo>
                    <a:lnTo>
                      <a:pt x="424" y="197"/>
                    </a:lnTo>
                    <a:lnTo>
                      <a:pt x="424" y="197"/>
                    </a:lnTo>
                    <a:lnTo>
                      <a:pt x="422" y="195"/>
                    </a:lnTo>
                    <a:lnTo>
                      <a:pt x="419" y="164"/>
                    </a:lnTo>
                    <a:lnTo>
                      <a:pt x="411" y="159"/>
                    </a:lnTo>
                    <a:lnTo>
                      <a:pt x="406" y="150"/>
                    </a:lnTo>
                    <a:lnTo>
                      <a:pt x="397" y="141"/>
                    </a:lnTo>
                    <a:lnTo>
                      <a:pt x="390" y="134"/>
                    </a:lnTo>
                    <a:lnTo>
                      <a:pt x="386" y="125"/>
                    </a:lnTo>
                    <a:lnTo>
                      <a:pt x="384" y="117"/>
                    </a:lnTo>
                    <a:lnTo>
                      <a:pt x="381" y="108"/>
                    </a:lnTo>
                    <a:lnTo>
                      <a:pt x="384" y="103"/>
                    </a:lnTo>
                    <a:lnTo>
                      <a:pt x="386" y="99"/>
                    </a:lnTo>
                    <a:lnTo>
                      <a:pt x="390" y="99"/>
                    </a:lnTo>
                    <a:lnTo>
                      <a:pt x="390" y="97"/>
                    </a:lnTo>
                    <a:lnTo>
                      <a:pt x="391" y="97"/>
                    </a:lnTo>
                    <a:lnTo>
                      <a:pt x="397" y="103"/>
                    </a:lnTo>
                    <a:lnTo>
                      <a:pt x="406" y="108"/>
                    </a:lnTo>
                    <a:lnTo>
                      <a:pt x="413" y="110"/>
                    </a:lnTo>
                    <a:lnTo>
                      <a:pt x="422" y="110"/>
                    </a:lnTo>
                    <a:lnTo>
                      <a:pt x="424" y="110"/>
                    </a:lnTo>
                    <a:lnTo>
                      <a:pt x="424" y="108"/>
                    </a:lnTo>
                    <a:lnTo>
                      <a:pt x="424" y="108"/>
                    </a:lnTo>
                    <a:lnTo>
                      <a:pt x="424" y="108"/>
                    </a:lnTo>
                    <a:lnTo>
                      <a:pt x="424" y="72"/>
                    </a:lnTo>
                    <a:lnTo>
                      <a:pt x="411" y="56"/>
                    </a:lnTo>
                    <a:lnTo>
                      <a:pt x="395" y="42"/>
                    </a:lnTo>
                    <a:lnTo>
                      <a:pt x="377" y="27"/>
                    </a:lnTo>
                    <a:lnTo>
                      <a:pt x="364" y="9"/>
                    </a:lnTo>
                    <a:lnTo>
                      <a:pt x="350" y="5"/>
                    </a:lnTo>
                    <a:lnTo>
                      <a:pt x="339" y="2"/>
                    </a:lnTo>
                    <a:lnTo>
                      <a:pt x="325" y="0"/>
                    </a:lnTo>
                    <a:lnTo>
                      <a:pt x="312" y="0"/>
                    </a:lnTo>
                    <a:lnTo>
                      <a:pt x="308" y="0"/>
                    </a:lnTo>
                    <a:lnTo>
                      <a:pt x="308" y="2"/>
                    </a:lnTo>
                    <a:lnTo>
                      <a:pt x="308" y="5"/>
                    </a:lnTo>
                    <a:lnTo>
                      <a:pt x="307" y="9"/>
                    </a:lnTo>
                    <a:lnTo>
                      <a:pt x="289" y="14"/>
                    </a:lnTo>
                    <a:lnTo>
                      <a:pt x="281" y="27"/>
                    </a:lnTo>
                    <a:lnTo>
                      <a:pt x="276" y="42"/>
                    </a:lnTo>
                    <a:lnTo>
                      <a:pt x="265" y="56"/>
                    </a:lnTo>
                    <a:lnTo>
                      <a:pt x="260" y="56"/>
                    </a:lnTo>
                    <a:lnTo>
                      <a:pt x="256" y="56"/>
                    </a:lnTo>
                    <a:lnTo>
                      <a:pt x="251" y="56"/>
                    </a:lnTo>
                    <a:lnTo>
                      <a:pt x="249" y="58"/>
                    </a:lnTo>
                    <a:lnTo>
                      <a:pt x="240" y="72"/>
                    </a:lnTo>
                    <a:lnTo>
                      <a:pt x="231" y="87"/>
                    </a:lnTo>
                    <a:lnTo>
                      <a:pt x="224" y="99"/>
                    </a:lnTo>
                    <a:lnTo>
                      <a:pt x="213" y="110"/>
                    </a:lnTo>
                    <a:lnTo>
                      <a:pt x="209" y="110"/>
                    </a:lnTo>
                    <a:lnTo>
                      <a:pt x="209" y="110"/>
                    </a:lnTo>
                    <a:lnTo>
                      <a:pt x="209" y="110"/>
                    </a:lnTo>
                    <a:lnTo>
                      <a:pt x="209" y="114"/>
                    </a:lnTo>
                    <a:lnTo>
                      <a:pt x="184" y="139"/>
                    </a:lnTo>
                    <a:lnTo>
                      <a:pt x="184" y="139"/>
                    </a:lnTo>
                    <a:lnTo>
                      <a:pt x="184" y="139"/>
                    </a:lnTo>
                    <a:lnTo>
                      <a:pt x="184" y="139"/>
                    </a:lnTo>
                    <a:lnTo>
                      <a:pt x="184" y="141"/>
                    </a:lnTo>
                    <a:lnTo>
                      <a:pt x="195" y="146"/>
                    </a:lnTo>
                    <a:lnTo>
                      <a:pt x="209" y="150"/>
                    </a:lnTo>
                    <a:lnTo>
                      <a:pt x="224" y="153"/>
                    </a:lnTo>
                    <a:lnTo>
                      <a:pt x="234" y="153"/>
                    </a:lnTo>
                    <a:lnTo>
                      <a:pt x="236" y="155"/>
                    </a:lnTo>
                    <a:lnTo>
                      <a:pt x="240" y="155"/>
                    </a:lnTo>
                    <a:lnTo>
                      <a:pt x="240" y="159"/>
                    </a:lnTo>
                    <a:lnTo>
                      <a:pt x="242" y="161"/>
                    </a:lnTo>
                    <a:lnTo>
                      <a:pt x="240" y="164"/>
                    </a:lnTo>
                    <a:lnTo>
                      <a:pt x="234" y="166"/>
                    </a:lnTo>
                    <a:lnTo>
                      <a:pt x="231" y="170"/>
                    </a:lnTo>
                    <a:lnTo>
                      <a:pt x="225" y="171"/>
                    </a:lnTo>
                    <a:lnTo>
                      <a:pt x="220" y="180"/>
                    </a:lnTo>
                    <a:lnTo>
                      <a:pt x="215" y="195"/>
                    </a:lnTo>
                    <a:lnTo>
                      <a:pt x="209" y="208"/>
                    </a:lnTo>
                    <a:lnTo>
                      <a:pt x="209" y="222"/>
                    </a:lnTo>
                    <a:lnTo>
                      <a:pt x="213" y="227"/>
                    </a:lnTo>
                    <a:lnTo>
                      <a:pt x="215" y="227"/>
                    </a:lnTo>
                    <a:lnTo>
                      <a:pt x="213" y="231"/>
                    </a:lnTo>
                    <a:lnTo>
                      <a:pt x="209" y="238"/>
                    </a:lnTo>
                    <a:lnTo>
                      <a:pt x="209" y="238"/>
                    </a:lnTo>
                    <a:lnTo>
                      <a:pt x="213" y="242"/>
                    </a:lnTo>
                    <a:lnTo>
                      <a:pt x="213" y="242"/>
                    </a:lnTo>
                    <a:lnTo>
                      <a:pt x="215" y="244"/>
                    </a:lnTo>
                    <a:lnTo>
                      <a:pt x="231" y="233"/>
                    </a:lnTo>
                    <a:lnTo>
                      <a:pt x="260" y="231"/>
                    </a:lnTo>
                    <a:lnTo>
                      <a:pt x="260" y="227"/>
                    </a:lnTo>
                    <a:lnTo>
                      <a:pt x="262" y="226"/>
                    </a:lnTo>
                    <a:lnTo>
                      <a:pt x="265" y="226"/>
                    </a:lnTo>
                    <a:lnTo>
                      <a:pt x="267" y="222"/>
                    </a:lnTo>
                    <a:lnTo>
                      <a:pt x="267" y="200"/>
                    </a:lnTo>
                    <a:lnTo>
                      <a:pt x="289" y="155"/>
                    </a:lnTo>
                    <a:lnTo>
                      <a:pt x="289" y="155"/>
                    </a:lnTo>
                    <a:lnTo>
                      <a:pt x="292" y="155"/>
                    </a:lnTo>
                    <a:lnTo>
                      <a:pt x="292" y="155"/>
                    </a:lnTo>
                    <a:lnTo>
                      <a:pt x="292" y="155"/>
                    </a:lnTo>
                    <a:lnTo>
                      <a:pt x="303" y="170"/>
                    </a:lnTo>
                    <a:lnTo>
                      <a:pt x="312" y="180"/>
                    </a:lnTo>
                    <a:lnTo>
                      <a:pt x="323" y="195"/>
                    </a:lnTo>
                    <a:lnTo>
                      <a:pt x="336" y="206"/>
                    </a:lnTo>
                    <a:lnTo>
                      <a:pt x="343" y="211"/>
                    </a:lnTo>
                    <a:lnTo>
                      <a:pt x="345" y="217"/>
                    </a:lnTo>
                    <a:lnTo>
                      <a:pt x="350" y="226"/>
                    </a:lnTo>
                    <a:lnTo>
                      <a:pt x="354" y="231"/>
                    </a:lnTo>
                    <a:lnTo>
                      <a:pt x="354" y="244"/>
                    </a:lnTo>
                    <a:lnTo>
                      <a:pt x="354" y="258"/>
                    </a:lnTo>
                    <a:lnTo>
                      <a:pt x="359" y="273"/>
                    </a:lnTo>
                    <a:lnTo>
                      <a:pt x="364" y="283"/>
                    </a:lnTo>
                    <a:lnTo>
                      <a:pt x="366" y="285"/>
                    </a:lnTo>
                    <a:lnTo>
                      <a:pt x="370" y="289"/>
                    </a:lnTo>
                    <a:lnTo>
                      <a:pt x="372" y="291"/>
                    </a:lnTo>
                    <a:lnTo>
                      <a:pt x="375" y="294"/>
                    </a:lnTo>
                    <a:lnTo>
                      <a:pt x="375" y="298"/>
                    </a:lnTo>
                    <a:lnTo>
                      <a:pt x="372" y="300"/>
                    </a:lnTo>
                    <a:lnTo>
                      <a:pt x="372" y="305"/>
                    </a:lnTo>
                    <a:lnTo>
                      <a:pt x="370" y="309"/>
                    </a:lnTo>
                    <a:lnTo>
                      <a:pt x="359" y="305"/>
                    </a:lnTo>
                    <a:lnTo>
                      <a:pt x="348" y="294"/>
                    </a:lnTo>
                    <a:lnTo>
                      <a:pt x="336" y="285"/>
                    </a:lnTo>
                    <a:lnTo>
                      <a:pt x="323" y="283"/>
                    </a:lnTo>
                    <a:lnTo>
                      <a:pt x="314" y="289"/>
                    </a:lnTo>
                    <a:lnTo>
                      <a:pt x="308" y="294"/>
                    </a:lnTo>
                    <a:lnTo>
                      <a:pt x="299" y="300"/>
                    </a:lnTo>
                    <a:lnTo>
                      <a:pt x="296" y="305"/>
                    </a:lnTo>
                    <a:lnTo>
                      <a:pt x="298" y="309"/>
                    </a:lnTo>
                    <a:lnTo>
                      <a:pt x="299" y="310"/>
                    </a:lnTo>
                    <a:lnTo>
                      <a:pt x="299" y="314"/>
                    </a:lnTo>
                    <a:lnTo>
                      <a:pt x="303" y="314"/>
                    </a:lnTo>
                    <a:lnTo>
                      <a:pt x="312" y="314"/>
                    </a:lnTo>
                    <a:lnTo>
                      <a:pt x="317" y="316"/>
                    </a:lnTo>
                    <a:lnTo>
                      <a:pt x="319" y="321"/>
                    </a:lnTo>
                    <a:lnTo>
                      <a:pt x="323" y="330"/>
                    </a:lnTo>
                    <a:lnTo>
                      <a:pt x="323" y="330"/>
                    </a:lnTo>
                    <a:lnTo>
                      <a:pt x="319" y="334"/>
                    </a:lnTo>
                    <a:lnTo>
                      <a:pt x="317" y="339"/>
                    </a:lnTo>
                    <a:lnTo>
                      <a:pt x="317" y="339"/>
                    </a:lnTo>
                    <a:lnTo>
                      <a:pt x="260" y="327"/>
                    </a:lnTo>
                    <a:lnTo>
                      <a:pt x="260" y="334"/>
                    </a:lnTo>
                    <a:lnTo>
                      <a:pt x="260" y="339"/>
                    </a:lnTo>
                    <a:lnTo>
                      <a:pt x="260" y="345"/>
                    </a:lnTo>
                    <a:lnTo>
                      <a:pt x="256" y="347"/>
                    </a:lnTo>
                    <a:lnTo>
                      <a:pt x="251" y="356"/>
                    </a:lnTo>
                    <a:lnTo>
                      <a:pt x="249" y="357"/>
                    </a:lnTo>
                    <a:lnTo>
                      <a:pt x="242" y="366"/>
                    </a:lnTo>
                    <a:lnTo>
                      <a:pt x="225" y="393"/>
                    </a:lnTo>
                    <a:lnTo>
                      <a:pt x="189" y="411"/>
                    </a:lnTo>
                    <a:lnTo>
                      <a:pt x="188" y="413"/>
                    </a:lnTo>
                    <a:lnTo>
                      <a:pt x="184" y="419"/>
                    </a:lnTo>
                    <a:lnTo>
                      <a:pt x="184" y="424"/>
                    </a:lnTo>
                    <a:lnTo>
                      <a:pt x="184" y="430"/>
                    </a:lnTo>
                    <a:lnTo>
                      <a:pt x="184" y="439"/>
                    </a:lnTo>
                    <a:lnTo>
                      <a:pt x="184" y="453"/>
                    </a:lnTo>
                    <a:lnTo>
                      <a:pt x="184" y="469"/>
                    </a:lnTo>
                    <a:lnTo>
                      <a:pt x="184" y="478"/>
                    </a:lnTo>
                    <a:lnTo>
                      <a:pt x="173" y="478"/>
                    </a:lnTo>
                    <a:lnTo>
                      <a:pt x="164" y="475"/>
                    </a:lnTo>
                    <a:lnTo>
                      <a:pt x="157" y="469"/>
                    </a:lnTo>
                    <a:lnTo>
                      <a:pt x="151" y="464"/>
                    </a:lnTo>
                    <a:lnTo>
                      <a:pt x="151" y="449"/>
                    </a:lnTo>
                    <a:lnTo>
                      <a:pt x="148" y="435"/>
                    </a:lnTo>
                    <a:lnTo>
                      <a:pt x="141" y="424"/>
                    </a:lnTo>
                    <a:lnTo>
                      <a:pt x="130" y="413"/>
                    </a:lnTo>
                    <a:lnTo>
                      <a:pt x="117" y="417"/>
                    </a:lnTo>
                    <a:lnTo>
                      <a:pt x="110" y="417"/>
                    </a:lnTo>
                    <a:lnTo>
                      <a:pt x="101" y="413"/>
                    </a:lnTo>
                    <a:lnTo>
                      <a:pt x="94" y="408"/>
                    </a:lnTo>
                    <a:lnTo>
                      <a:pt x="83" y="402"/>
                    </a:lnTo>
                    <a:lnTo>
                      <a:pt x="72" y="397"/>
                    </a:lnTo>
                    <a:lnTo>
                      <a:pt x="59" y="393"/>
                    </a:lnTo>
                    <a:lnTo>
                      <a:pt x="49" y="392"/>
                    </a:lnTo>
                    <a:lnTo>
                      <a:pt x="38" y="402"/>
                    </a:lnTo>
                    <a:lnTo>
                      <a:pt x="21" y="424"/>
                    </a:lnTo>
                    <a:lnTo>
                      <a:pt x="5" y="448"/>
                    </a:lnTo>
                    <a:lnTo>
                      <a:pt x="0" y="455"/>
                    </a:lnTo>
                    <a:lnTo>
                      <a:pt x="21" y="475"/>
                    </a:lnTo>
                    <a:lnTo>
                      <a:pt x="25" y="516"/>
                    </a:lnTo>
                    <a:lnTo>
                      <a:pt x="29" y="516"/>
                    </a:lnTo>
                    <a:lnTo>
                      <a:pt x="38" y="513"/>
                    </a:lnTo>
                    <a:lnTo>
                      <a:pt x="43" y="511"/>
                    </a:lnTo>
                    <a:lnTo>
                      <a:pt x="49" y="505"/>
                    </a:lnTo>
                    <a:lnTo>
                      <a:pt x="54" y="496"/>
                    </a:lnTo>
                    <a:lnTo>
                      <a:pt x="58" y="491"/>
                    </a:lnTo>
                    <a:lnTo>
                      <a:pt x="63" y="485"/>
                    </a:lnTo>
                    <a:lnTo>
                      <a:pt x="72" y="480"/>
                    </a:lnTo>
                    <a:lnTo>
                      <a:pt x="74" y="480"/>
                    </a:lnTo>
                    <a:lnTo>
                      <a:pt x="74" y="484"/>
                    </a:lnTo>
                    <a:lnTo>
                      <a:pt x="74" y="484"/>
                    </a:lnTo>
                    <a:lnTo>
                      <a:pt x="74" y="485"/>
                    </a:lnTo>
                    <a:lnTo>
                      <a:pt x="63" y="538"/>
                    </a:lnTo>
                    <a:lnTo>
                      <a:pt x="79" y="556"/>
                    </a:lnTo>
                    <a:lnTo>
                      <a:pt x="77" y="567"/>
                    </a:lnTo>
                    <a:lnTo>
                      <a:pt x="68" y="574"/>
                    </a:lnTo>
                    <a:lnTo>
                      <a:pt x="59" y="583"/>
                    </a:lnTo>
                    <a:lnTo>
                      <a:pt x="54" y="597"/>
                    </a:lnTo>
                    <a:lnTo>
                      <a:pt x="54" y="608"/>
                    </a:lnTo>
                    <a:lnTo>
                      <a:pt x="63" y="619"/>
                    </a:lnTo>
                    <a:lnTo>
                      <a:pt x="74" y="630"/>
                    </a:lnTo>
                    <a:lnTo>
                      <a:pt x="88" y="641"/>
                    </a:lnTo>
                    <a:lnTo>
                      <a:pt x="101" y="646"/>
                    </a:lnTo>
                    <a:lnTo>
                      <a:pt x="114" y="646"/>
                    </a:lnTo>
                    <a:lnTo>
                      <a:pt x="124" y="644"/>
                    </a:lnTo>
                    <a:lnTo>
                      <a:pt x="132" y="641"/>
                    </a:lnTo>
                    <a:lnTo>
                      <a:pt x="141" y="635"/>
                    </a:lnTo>
                    <a:lnTo>
                      <a:pt x="148" y="635"/>
                    </a:lnTo>
                    <a:lnTo>
                      <a:pt x="153" y="639"/>
                    </a:lnTo>
                    <a:lnTo>
                      <a:pt x="160" y="641"/>
                    </a:lnTo>
                    <a:lnTo>
                      <a:pt x="168" y="644"/>
                    </a:lnTo>
                    <a:lnTo>
                      <a:pt x="184" y="652"/>
                    </a:lnTo>
                    <a:lnTo>
                      <a:pt x="195" y="661"/>
                    </a:lnTo>
                    <a:lnTo>
                      <a:pt x="209" y="670"/>
                    </a:lnTo>
                    <a:lnTo>
                      <a:pt x="220" y="677"/>
                    </a:lnTo>
                    <a:lnTo>
                      <a:pt x="225" y="691"/>
                    </a:lnTo>
                    <a:lnTo>
                      <a:pt x="229" y="706"/>
                    </a:lnTo>
                    <a:lnTo>
                      <a:pt x="231" y="722"/>
                    </a:lnTo>
                    <a:lnTo>
                      <a:pt x="234" y="738"/>
                    </a:lnTo>
                    <a:lnTo>
                      <a:pt x="249" y="744"/>
                    </a:lnTo>
                    <a:lnTo>
                      <a:pt x="262" y="749"/>
                    </a:lnTo>
                    <a:lnTo>
                      <a:pt x="276" y="758"/>
                    </a:lnTo>
                    <a:lnTo>
                      <a:pt x="287" y="772"/>
                    </a:lnTo>
                    <a:lnTo>
                      <a:pt x="298" y="800"/>
                    </a:lnTo>
                    <a:lnTo>
                      <a:pt x="308" y="830"/>
                    </a:lnTo>
                    <a:lnTo>
                      <a:pt x="319" y="861"/>
                    </a:lnTo>
                    <a:lnTo>
                      <a:pt x="334" y="886"/>
                    </a:lnTo>
                    <a:lnTo>
                      <a:pt x="350" y="904"/>
                    </a:lnTo>
                    <a:lnTo>
                      <a:pt x="366" y="924"/>
                    </a:lnTo>
                    <a:lnTo>
                      <a:pt x="381" y="944"/>
                    </a:lnTo>
                    <a:lnTo>
                      <a:pt x="395" y="966"/>
                    </a:lnTo>
                    <a:lnTo>
                      <a:pt x="397" y="980"/>
                    </a:lnTo>
                    <a:lnTo>
                      <a:pt x="397" y="993"/>
                    </a:lnTo>
                    <a:lnTo>
                      <a:pt x="391" y="1007"/>
                    </a:lnTo>
                    <a:lnTo>
                      <a:pt x="381" y="1018"/>
                    </a:lnTo>
                    <a:lnTo>
                      <a:pt x="364" y="1022"/>
                    </a:lnTo>
                    <a:lnTo>
                      <a:pt x="348" y="1027"/>
                    </a:lnTo>
                    <a:lnTo>
                      <a:pt x="334" y="1032"/>
                    </a:lnTo>
                    <a:lnTo>
                      <a:pt x="319" y="1038"/>
                    </a:lnTo>
                    <a:lnTo>
                      <a:pt x="307" y="1043"/>
                    </a:lnTo>
                    <a:lnTo>
                      <a:pt x="292" y="1052"/>
                    </a:lnTo>
                    <a:lnTo>
                      <a:pt x="278" y="1063"/>
                    </a:lnTo>
                    <a:lnTo>
                      <a:pt x="262" y="1074"/>
                    </a:lnTo>
                    <a:lnTo>
                      <a:pt x="249" y="1083"/>
                    </a:lnTo>
                    <a:lnTo>
                      <a:pt x="231" y="1090"/>
                    </a:lnTo>
                    <a:lnTo>
                      <a:pt x="215" y="1094"/>
                    </a:lnTo>
                    <a:lnTo>
                      <a:pt x="198" y="1099"/>
                    </a:lnTo>
                    <a:lnTo>
                      <a:pt x="182" y="1105"/>
                    </a:lnTo>
                    <a:lnTo>
                      <a:pt x="164" y="1110"/>
                    </a:lnTo>
                    <a:lnTo>
                      <a:pt x="151" y="1119"/>
                    </a:lnTo>
                    <a:lnTo>
                      <a:pt x="141" y="1132"/>
                    </a:lnTo>
                    <a:lnTo>
                      <a:pt x="124" y="1146"/>
                    </a:lnTo>
                    <a:lnTo>
                      <a:pt x="106" y="1160"/>
                    </a:lnTo>
                    <a:lnTo>
                      <a:pt x="88" y="1171"/>
                    </a:lnTo>
                    <a:lnTo>
                      <a:pt x="68" y="1180"/>
                    </a:lnTo>
                    <a:lnTo>
                      <a:pt x="88" y="1186"/>
                    </a:lnTo>
                    <a:lnTo>
                      <a:pt x="106" y="1188"/>
                    </a:lnTo>
                    <a:lnTo>
                      <a:pt x="124" y="1193"/>
                    </a:lnTo>
                    <a:lnTo>
                      <a:pt x="142" y="1197"/>
                    </a:lnTo>
                    <a:lnTo>
                      <a:pt x="162" y="1198"/>
                    </a:lnTo>
                    <a:lnTo>
                      <a:pt x="182" y="1198"/>
                    </a:lnTo>
                    <a:lnTo>
                      <a:pt x="200" y="1202"/>
                    </a:lnTo>
                    <a:lnTo>
                      <a:pt x="220" y="1202"/>
                    </a:lnTo>
                    <a:lnTo>
                      <a:pt x="252" y="1202"/>
                    </a:lnTo>
                    <a:lnTo>
                      <a:pt x="287" y="1198"/>
                    </a:lnTo>
                    <a:lnTo>
                      <a:pt x="319" y="1193"/>
                    </a:lnTo>
                    <a:lnTo>
                      <a:pt x="354" y="1186"/>
                    </a:lnTo>
                    <a:lnTo>
                      <a:pt x="386" y="1177"/>
                    </a:lnTo>
                    <a:lnTo>
                      <a:pt x="417" y="1168"/>
                    </a:lnTo>
                    <a:lnTo>
                      <a:pt x="447" y="1155"/>
                    </a:lnTo>
                    <a:lnTo>
                      <a:pt x="478" y="1141"/>
                    </a:lnTo>
                    <a:lnTo>
                      <a:pt x="505" y="1126"/>
                    </a:lnTo>
                    <a:lnTo>
                      <a:pt x="536" y="1110"/>
                    </a:lnTo>
                    <a:lnTo>
                      <a:pt x="559" y="1094"/>
                    </a:lnTo>
                    <a:lnTo>
                      <a:pt x="588" y="1074"/>
                    </a:lnTo>
                    <a:lnTo>
                      <a:pt x="613" y="1052"/>
                    </a:lnTo>
                    <a:lnTo>
                      <a:pt x="637" y="1029"/>
                    </a:lnTo>
                    <a:lnTo>
                      <a:pt x="660" y="1007"/>
                    </a:lnTo>
                    <a:lnTo>
                      <a:pt x="682" y="982"/>
                    </a:lnTo>
                    <a:lnTo>
                      <a:pt x="666" y="966"/>
                    </a:lnTo>
                    <a:lnTo>
                      <a:pt x="646" y="955"/>
                    </a:lnTo>
                    <a:lnTo>
                      <a:pt x="626" y="940"/>
                    </a:lnTo>
                    <a:lnTo>
                      <a:pt x="610" y="929"/>
                    </a:lnTo>
                    <a:lnTo>
                      <a:pt x="590" y="922"/>
                    </a:lnTo>
                    <a:lnTo>
                      <a:pt x="574" y="917"/>
                    </a:lnTo>
                    <a:lnTo>
                      <a:pt x="557" y="904"/>
                    </a:lnTo>
                    <a:lnTo>
                      <a:pt x="547" y="893"/>
                    </a:lnTo>
                    <a:lnTo>
                      <a:pt x="547" y="892"/>
                    </a:lnTo>
                    <a:lnTo>
                      <a:pt x="547" y="888"/>
                    </a:lnTo>
                    <a:lnTo>
                      <a:pt x="543" y="888"/>
                    </a:lnTo>
                    <a:lnTo>
                      <a:pt x="543" y="886"/>
                    </a:lnTo>
                    <a:lnTo>
                      <a:pt x="543" y="874"/>
                    </a:lnTo>
                    <a:lnTo>
                      <a:pt x="547" y="863"/>
                    </a:lnTo>
                    <a:lnTo>
                      <a:pt x="547" y="855"/>
                    </a:lnTo>
                    <a:lnTo>
                      <a:pt x="548" y="845"/>
                    </a:lnTo>
                    <a:lnTo>
                      <a:pt x="557" y="819"/>
                    </a:lnTo>
                    <a:lnTo>
                      <a:pt x="567" y="791"/>
                    </a:lnTo>
                    <a:lnTo>
                      <a:pt x="579" y="769"/>
                    </a:lnTo>
                    <a:lnTo>
                      <a:pt x="601" y="753"/>
                    </a:lnTo>
                    <a:lnTo>
                      <a:pt x="613" y="749"/>
                    </a:lnTo>
                    <a:lnTo>
                      <a:pt x="624" y="744"/>
                    </a:lnTo>
                    <a:lnTo>
                      <a:pt x="631" y="742"/>
                    </a:lnTo>
                    <a:lnTo>
                      <a:pt x="642" y="738"/>
                    </a:lnTo>
                    <a:lnTo>
                      <a:pt x="655" y="738"/>
                    </a:lnTo>
                    <a:lnTo>
                      <a:pt x="666" y="736"/>
                    </a:lnTo>
                    <a:lnTo>
                      <a:pt x="673" y="729"/>
                    </a:lnTo>
                    <a:lnTo>
                      <a:pt x="684" y="727"/>
                    </a:lnTo>
                    <a:lnTo>
                      <a:pt x="695" y="727"/>
                    </a:lnTo>
                    <a:lnTo>
                      <a:pt x="704" y="722"/>
                    </a:lnTo>
                    <a:lnTo>
                      <a:pt x="715" y="718"/>
                    </a:lnTo>
                    <a:lnTo>
                      <a:pt x="725" y="713"/>
                    </a:lnTo>
                    <a:lnTo>
                      <a:pt x="736" y="711"/>
                    </a:lnTo>
                    <a:lnTo>
                      <a:pt x="749" y="707"/>
                    </a:lnTo>
                    <a:lnTo>
                      <a:pt x="760" y="707"/>
                    </a:lnTo>
                    <a:lnTo>
                      <a:pt x="770" y="711"/>
                    </a:lnTo>
                    <a:lnTo>
                      <a:pt x="776" y="717"/>
                    </a:lnTo>
                    <a:lnTo>
                      <a:pt x="783" y="722"/>
                    </a:lnTo>
                    <a:lnTo>
                      <a:pt x="792" y="729"/>
                    </a:lnTo>
                    <a:lnTo>
                      <a:pt x="803" y="736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3097" name="Freeform 25"/>
              <p:cNvSpPr>
                <a:spLocks/>
              </p:cNvSpPr>
              <p:nvPr/>
            </p:nvSpPr>
            <p:spPr bwMode="auto">
              <a:xfrm>
                <a:off x="530" y="2834"/>
                <a:ext cx="63" cy="73"/>
              </a:xfrm>
              <a:custGeom>
                <a:avLst/>
                <a:gdLst>
                  <a:gd name="T0" fmla="*/ 42 w 63"/>
                  <a:gd name="T1" fmla="*/ 65 h 73"/>
                  <a:gd name="T2" fmla="*/ 58 w 63"/>
                  <a:gd name="T3" fmla="*/ 72 h 73"/>
                  <a:gd name="T4" fmla="*/ 62 w 63"/>
                  <a:gd name="T5" fmla="*/ 72 h 73"/>
                  <a:gd name="T6" fmla="*/ 62 w 63"/>
                  <a:gd name="T7" fmla="*/ 67 h 73"/>
                  <a:gd name="T8" fmla="*/ 58 w 63"/>
                  <a:gd name="T9" fmla="*/ 65 h 73"/>
                  <a:gd name="T10" fmla="*/ 58 w 63"/>
                  <a:gd name="T11" fmla="*/ 62 h 73"/>
                  <a:gd name="T12" fmla="*/ 44 w 63"/>
                  <a:gd name="T13" fmla="*/ 56 h 73"/>
                  <a:gd name="T14" fmla="*/ 37 w 63"/>
                  <a:gd name="T15" fmla="*/ 45 h 73"/>
                  <a:gd name="T16" fmla="*/ 31 w 63"/>
                  <a:gd name="T17" fmla="*/ 34 h 73"/>
                  <a:gd name="T18" fmla="*/ 26 w 63"/>
                  <a:gd name="T19" fmla="*/ 20 h 73"/>
                  <a:gd name="T20" fmla="*/ 9 w 63"/>
                  <a:gd name="T21" fmla="*/ 0 h 73"/>
                  <a:gd name="T22" fmla="*/ 6 w 63"/>
                  <a:gd name="T23" fmla="*/ 4 h 73"/>
                  <a:gd name="T24" fmla="*/ 2 w 63"/>
                  <a:gd name="T25" fmla="*/ 9 h 73"/>
                  <a:gd name="T26" fmla="*/ 0 w 63"/>
                  <a:gd name="T27" fmla="*/ 11 h 73"/>
                  <a:gd name="T28" fmla="*/ 0 w 63"/>
                  <a:gd name="T29" fmla="*/ 18 h 73"/>
                  <a:gd name="T30" fmla="*/ 0 w 63"/>
                  <a:gd name="T31" fmla="*/ 20 h 73"/>
                  <a:gd name="T32" fmla="*/ 0 w 63"/>
                  <a:gd name="T33" fmla="*/ 20 h 73"/>
                  <a:gd name="T34" fmla="*/ 0 w 63"/>
                  <a:gd name="T35" fmla="*/ 20 h 73"/>
                  <a:gd name="T36" fmla="*/ 0 w 63"/>
                  <a:gd name="T37" fmla="*/ 20 h 73"/>
                  <a:gd name="T38" fmla="*/ 9 w 63"/>
                  <a:gd name="T39" fmla="*/ 31 h 73"/>
                  <a:gd name="T40" fmla="*/ 20 w 63"/>
                  <a:gd name="T41" fmla="*/ 45 h 73"/>
                  <a:gd name="T42" fmla="*/ 31 w 63"/>
                  <a:gd name="T43" fmla="*/ 56 h 73"/>
                  <a:gd name="T44" fmla="*/ 42 w 63"/>
                  <a:gd name="T45" fmla="*/ 65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63" h="73">
                    <a:moveTo>
                      <a:pt x="42" y="65"/>
                    </a:moveTo>
                    <a:lnTo>
                      <a:pt x="58" y="72"/>
                    </a:lnTo>
                    <a:lnTo>
                      <a:pt x="62" y="72"/>
                    </a:lnTo>
                    <a:lnTo>
                      <a:pt x="62" y="67"/>
                    </a:lnTo>
                    <a:lnTo>
                      <a:pt x="58" y="65"/>
                    </a:lnTo>
                    <a:lnTo>
                      <a:pt x="58" y="62"/>
                    </a:lnTo>
                    <a:lnTo>
                      <a:pt x="44" y="56"/>
                    </a:lnTo>
                    <a:lnTo>
                      <a:pt x="37" y="45"/>
                    </a:lnTo>
                    <a:lnTo>
                      <a:pt x="31" y="34"/>
                    </a:lnTo>
                    <a:lnTo>
                      <a:pt x="26" y="20"/>
                    </a:lnTo>
                    <a:lnTo>
                      <a:pt x="9" y="0"/>
                    </a:lnTo>
                    <a:lnTo>
                      <a:pt x="6" y="4"/>
                    </a:lnTo>
                    <a:lnTo>
                      <a:pt x="2" y="9"/>
                    </a:lnTo>
                    <a:lnTo>
                      <a:pt x="0" y="11"/>
                    </a:lnTo>
                    <a:lnTo>
                      <a:pt x="0" y="18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9" y="31"/>
                    </a:lnTo>
                    <a:lnTo>
                      <a:pt x="20" y="45"/>
                    </a:lnTo>
                    <a:lnTo>
                      <a:pt x="31" y="56"/>
                    </a:lnTo>
                    <a:lnTo>
                      <a:pt x="42" y="65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</p:grpSp>
      </p:grpSp>
      <p:sp>
        <p:nvSpPr>
          <p:cNvPr id="3100" name="Rectangle 2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th-TH" altLang="th-TH" noProof="0" smtClean="0"/>
              <a:t>Click to edit Master title style</a:t>
            </a:r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114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th-TH" altLang="th-TH" noProof="0" smtClean="0"/>
              <a:t>Click to edit Master subtitle style</a:t>
            </a:r>
          </a:p>
        </p:txBody>
      </p:sp>
      <p:sp>
        <p:nvSpPr>
          <p:cNvPr id="3102" name="Rectangle 3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latin typeface="AngsanaUPC" pitchFamily="18" charset="-34"/>
              </a:defRPr>
            </a:lvl1pPr>
          </a:lstStyle>
          <a:p>
            <a:endParaRPr lang="th-TH" altLang="th-TH"/>
          </a:p>
        </p:txBody>
      </p:sp>
      <p:sp>
        <p:nvSpPr>
          <p:cNvPr id="3103" name="Rectangle 3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latin typeface="AngsanaUPC" pitchFamily="18" charset="-34"/>
              </a:defRPr>
            </a:lvl1pPr>
          </a:lstStyle>
          <a:p>
            <a:endParaRPr lang="th-TH" altLang="th-TH"/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latin typeface="AngsanaUPC" pitchFamily="18" charset="-34"/>
              </a:defRPr>
            </a:lvl1pPr>
          </a:lstStyle>
          <a:p>
            <a:fld id="{CD4D4422-12D4-45BB-90BC-D692B72B9767}" type="slidenum">
              <a:rPr lang="th-TH" altLang="th-TH"/>
              <a:pPr/>
              <a:t>‹#›</a:t>
            </a:fld>
            <a:endParaRPr lang="th-TH" alt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altLang="th-TH"/>
              <a:t>Page </a:t>
            </a:r>
            <a:fld id="{0F7C60FF-9D5E-4669-B1C1-70192814E5D4}" type="slidenum">
              <a:rPr lang="th-TH" altLang="th-TH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51908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altLang="th-TH"/>
              <a:t>Page </a:t>
            </a:r>
            <a:fld id="{25E7A32E-220B-4C4C-996D-9984EF5DEF58}" type="slidenum">
              <a:rPr lang="th-TH" altLang="th-TH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93400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altLang="th-TH"/>
              <a:t>Page </a:t>
            </a:r>
            <a:fld id="{B73F5909-BA4A-4F15-9805-8B6CA4093C6E}" type="slidenum">
              <a:rPr lang="th-TH" altLang="th-TH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03663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altLang="th-TH"/>
              <a:t>Page </a:t>
            </a:r>
            <a:fld id="{F66A67CC-1C24-4EF7-8B9F-A8C629680DEA}" type="slidenum">
              <a:rPr lang="th-TH" altLang="th-TH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06275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altLang="th-TH"/>
              <a:t>Page </a:t>
            </a:r>
            <a:fld id="{FD475037-EF0F-4DE9-8899-94B158CE2FF0}" type="slidenum">
              <a:rPr lang="th-TH" altLang="th-TH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44824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altLang="th-TH"/>
              <a:t>Page </a:t>
            </a:r>
            <a:fld id="{BBE6D496-A9DF-4D7B-9E77-84FBDE54F8D8}" type="slidenum">
              <a:rPr lang="th-TH" altLang="th-TH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62131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altLang="th-TH"/>
              <a:t>Page </a:t>
            </a:r>
            <a:fld id="{F5070FDD-917B-40D7-92BE-0A5626CDE26D}" type="slidenum">
              <a:rPr lang="th-TH" altLang="th-TH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54603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altLang="th-TH"/>
              <a:t>Page </a:t>
            </a:r>
            <a:fld id="{03E5F3B0-A7D7-4044-AA04-752A986E391A}" type="slidenum">
              <a:rPr lang="th-TH" altLang="th-TH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75850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altLang="th-TH"/>
              <a:t>Page </a:t>
            </a:r>
            <a:fld id="{BD56D704-6125-49DC-821E-B204482A4C04}" type="slidenum">
              <a:rPr lang="th-TH" altLang="th-TH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74137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altLang="th-TH"/>
              <a:t>Page </a:t>
            </a:r>
            <a:fld id="{C6EB00C8-658B-46C3-92B3-516152788597}" type="slidenum">
              <a:rPr lang="th-TH" altLang="th-TH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32355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0" name="Group 16"/>
          <p:cNvGrpSpPr>
            <a:grpSpLocks/>
          </p:cNvGrpSpPr>
          <p:nvPr/>
        </p:nvGrpSpPr>
        <p:grpSpPr bwMode="auto">
          <a:xfrm>
            <a:off x="685800" y="117475"/>
            <a:ext cx="8456613" cy="6738938"/>
            <a:chOff x="432" y="74"/>
            <a:chExt cx="5327" cy="4245"/>
          </a:xfrm>
        </p:grpSpPr>
        <p:sp>
          <p:nvSpPr>
            <p:cNvPr id="1026" name="Rectangle 2"/>
            <p:cNvSpPr>
              <a:spLocks noChangeArrowheads="1"/>
            </p:cNvSpPr>
            <p:nvPr/>
          </p:nvSpPr>
          <p:spPr bwMode="ltGray">
            <a:xfrm>
              <a:off x="432" y="4176"/>
              <a:ext cx="2208" cy="143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grpSp>
          <p:nvGrpSpPr>
            <p:cNvPr id="1035" name="Group 11"/>
            <p:cNvGrpSpPr>
              <a:grpSpLocks/>
            </p:cNvGrpSpPr>
            <p:nvPr/>
          </p:nvGrpSpPr>
          <p:grpSpPr bwMode="auto">
            <a:xfrm>
              <a:off x="2859" y="4250"/>
              <a:ext cx="2729" cy="41"/>
              <a:chOff x="2859" y="4250"/>
              <a:chExt cx="2729" cy="41"/>
            </a:xfrm>
          </p:grpSpPr>
          <p:sp>
            <p:nvSpPr>
              <p:cNvPr id="1027" name="Oval 3"/>
              <p:cNvSpPr>
                <a:spLocks noChangeArrowheads="1"/>
              </p:cNvSpPr>
              <p:nvPr/>
            </p:nvSpPr>
            <p:spPr bwMode="auto">
              <a:xfrm>
                <a:off x="2859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28" name="Oval 4"/>
              <p:cNvSpPr>
                <a:spLocks noChangeArrowheads="1"/>
              </p:cNvSpPr>
              <p:nvPr/>
            </p:nvSpPr>
            <p:spPr bwMode="auto">
              <a:xfrm>
                <a:off x="3243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29" name="Oval 5"/>
              <p:cNvSpPr>
                <a:spLocks noChangeArrowheads="1"/>
              </p:cNvSpPr>
              <p:nvPr/>
            </p:nvSpPr>
            <p:spPr bwMode="auto">
              <a:xfrm>
                <a:off x="3627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30" name="Oval 6"/>
              <p:cNvSpPr>
                <a:spLocks noChangeArrowheads="1"/>
              </p:cNvSpPr>
              <p:nvPr/>
            </p:nvSpPr>
            <p:spPr bwMode="auto">
              <a:xfrm>
                <a:off x="4011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31" name="Oval 7"/>
              <p:cNvSpPr>
                <a:spLocks noChangeArrowheads="1"/>
              </p:cNvSpPr>
              <p:nvPr/>
            </p:nvSpPr>
            <p:spPr bwMode="auto">
              <a:xfrm>
                <a:off x="4395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32" name="Oval 8"/>
              <p:cNvSpPr>
                <a:spLocks noChangeArrowheads="1"/>
              </p:cNvSpPr>
              <p:nvPr/>
            </p:nvSpPr>
            <p:spPr bwMode="auto">
              <a:xfrm>
                <a:off x="4779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33" name="Oval 9"/>
              <p:cNvSpPr>
                <a:spLocks noChangeArrowheads="1"/>
              </p:cNvSpPr>
              <p:nvPr/>
            </p:nvSpPr>
            <p:spPr bwMode="auto">
              <a:xfrm>
                <a:off x="5163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34" name="Oval 10"/>
              <p:cNvSpPr>
                <a:spLocks noChangeArrowheads="1"/>
              </p:cNvSpPr>
              <p:nvPr/>
            </p:nvSpPr>
            <p:spPr bwMode="auto">
              <a:xfrm>
                <a:off x="5547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sp>
          <p:nvSpPr>
            <p:cNvPr id="1036" name="Rectangle 12"/>
            <p:cNvSpPr>
              <a:spLocks noChangeArrowheads="1"/>
            </p:cNvSpPr>
            <p:nvPr/>
          </p:nvSpPr>
          <p:spPr bwMode="ltGray">
            <a:xfrm>
              <a:off x="480" y="480"/>
              <a:ext cx="5279" cy="48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07" y="74"/>
              <a:ext cx="42" cy="4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07" y="219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07" y="362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</p:grpSp>
      <p:sp>
        <p:nvSpPr>
          <p:cNvPr id="1041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th-TH" smtClean="0"/>
              <a:t>Click to edit Master title style</a:t>
            </a:r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th-TH" smtClean="0"/>
              <a:t>Click to edit Master text styles</a:t>
            </a:r>
          </a:p>
          <a:p>
            <a:pPr lvl="1"/>
            <a:r>
              <a:rPr lang="th-TH" altLang="th-TH" smtClean="0"/>
              <a:t>Second level</a:t>
            </a:r>
          </a:p>
          <a:p>
            <a:pPr lvl="2"/>
            <a:r>
              <a:rPr lang="th-TH" altLang="th-TH" smtClean="0"/>
              <a:t>Third level</a:t>
            </a:r>
          </a:p>
          <a:p>
            <a:pPr lvl="3"/>
            <a:r>
              <a:rPr lang="th-TH" altLang="th-TH" smtClean="0"/>
              <a:t>Fourth level</a:t>
            </a:r>
          </a:p>
          <a:p>
            <a:pPr lvl="4"/>
            <a:r>
              <a:rPr lang="th-TH" altLang="th-TH" smtClean="0"/>
              <a:t>Fifth level</a:t>
            </a:r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72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th-TH" altLang="th-TH"/>
          </a:p>
        </p:txBody>
      </p:sp>
      <p:sp>
        <p:nvSpPr>
          <p:cNvPr id="1044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th-TH" altLang="th-TH"/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r>
              <a:rPr lang="th-TH" altLang="th-TH"/>
              <a:t>Page </a:t>
            </a:r>
            <a:fld id="{FA826FF0-53E0-4EE1-96B6-C01459BFB4FC}" type="slidenum">
              <a:rPr lang="th-TH" altLang="th-TH"/>
              <a:pPr/>
              <a:t>‹#›</a:t>
            </a:fld>
            <a:r>
              <a:rPr lang="th-TH" altLang="th-TH"/>
              <a:t> </a:t>
            </a:r>
          </a:p>
        </p:txBody>
      </p:sp>
      <p:sp>
        <p:nvSpPr>
          <p:cNvPr id="1046" name="Text Box 22"/>
          <p:cNvSpPr txBox="1">
            <a:spLocks noChangeArrowheads="1"/>
          </p:cNvSpPr>
          <p:nvPr/>
        </p:nvSpPr>
        <p:spPr bwMode="auto">
          <a:xfrm>
            <a:off x="8670925" y="6399213"/>
            <a:ext cx="390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fld id="{2EBCD730-8DAB-4D1F-85C0-D0AC19600758}" type="slidenum">
              <a:rPr lang="th-TH" altLang="th-TH" sz="1400"/>
              <a:pPr/>
              <a:t>‹#›</a:t>
            </a:fld>
            <a:endParaRPr lang="th-TH" altLang="th-TH" sz="140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2420888"/>
            <a:ext cx="8460432" cy="792088"/>
          </a:xfrm>
          <a:noFill/>
          <a:ln/>
        </p:spPr>
        <p:txBody>
          <a:bodyPr/>
          <a:lstStyle/>
          <a:p>
            <a:r>
              <a:rPr lang="en-US" altLang="th-TH" b="1" dirty="0" smtClean="0"/>
              <a:t>Chapter 10 : </a:t>
            </a:r>
            <a:r>
              <a:rPr lang="en-US" sz="3400" b="1" dirty="0" smtClean="0"/>
              <a:t>Software Design</a:t>
            </a:r>
            <a:endParaRPr lang="th-TH" altLang="th-TH" sz="34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67744" y="3717032"/>
            <a:ext cx="6876256" cy="2362200"/>
          </a:xfrm>
          <a:noFill/>
          <a:ln/>
        </p:spPr>
        <p:txBody>
          <a:bodyPr/>
          <a:lstStyle/>
          <a:p>
            <a:pPr algn="l"/>
            <a:r>
              <a:rPr lang="en-US" altLang="th-TH" sz="2000" dirty="0" err="1" smtClean="0"/>
              <a:t>Juthawut</a:t>
            </a:r>
            <a:r>
              <a:rPr lang="th-TH" altLang="th-TH" sz="2000" dirty="0" smtClean="0"/>
              <a:t>  </a:t>
            </a:r>
            <a:r>
              <a:rPr lang="en-US" altLang="th-TH" sz="2000" dirty="0" err="1" smtClean="0"/>
              <a:t>Chantharamalee</a:t>
            </a:r>
            <a:r>
              <a:rPr lang="th-TH" altLang="th-TH" sz="2000" dirty="0" smtClean="0"/>
              <a:t> </a:t>
            </a:r>
          </a:p>
          <a:p>
            <a:pPr algn="l"/>
            <a:r>
              <a:rPr lang="en-US" altLang="th-TH" sz="2000" dirty="0" smtClean="0"/>
              <a:t>Curriculum</a:t>
            </a:r>
            <a:r>
              <a:rPr lang="th-TH" altLang="th-TH" sz="2000" dirty="0" smtClean="0"/>
              <a:t> </a:t>
            </a:r>
            <a:r>
              <a:rPr lang="th-TH" altLang="th-TH" sz="2000" dirty="0" err="1"/>
              <a:t>of</a:t>
            </a:r>
            <a:r>
              <a:rPr lang="th-TH" altLang="th-TH" sz="2000" dirty="0"/>
              <a:t> </a:t>
            </a:r>
            <a:r>
              <a:rPr lang="th-TH" altLang="th-TH" sz="2000" dirty="0" err="1"/>
              <a:t>Computer</a:t>
            </a:r>
            <a:r>
              <a:rPr lang="th-TH" altLang="th-TH" sz="2000" dirty="0"/>
              <a:t> </a:t>
            </a:r>
            <a:r>
              <a:rPr lang="en-US" altLang="th-TH" sz="2000" dirty="0" smtClean="0"/>
              <a:t>Science</a:t>
            </a:r>
            <a:endParaRPr lang="th-TH" altLang="th-TH" sz="2000" dirty="0"/>
          </a:p>
          <a:p>
            <a:pPr algn="l"/>
            <a:r>
              <a:rPr lang="th-TH" altLang="th-TH" sz="2000" dirty="0" err="1"/>
              <a:t>Faculty</a:t>
            </a:r>
            <a:r>
              <a:rPr lang="th-TH" altLang="th-TH" sz="2000" dirty="0"/>
              <a:t> </a:t>
            </a:r>
            <a:r>
              <a:rPr lang="th-TH" altLang="th-TH" sz="2000" dirty="0" err="1"/>
              <a:t>of</a:t>
            </a:r>
            <a:r>
              <a:rPr lang="th-TH" altLang="th-TH" sz="2000" dirty="0"/>
              <a:t> </a:t>
            </a:r>
            <a:r>
              <a:rPr lang="en-US" altLang="th-TH" sz="2000" dirty="0" smtClean="0"/>
              <a:t>Science and Technology</a:t>
            </a:r>
            <a:r>
              <a:rPr lang="th-TH" altLang="th-TH" sz="2000" dirty="0" smtClean="0"/>
              <a:t>,  </a:t>
            </a:r>
            <a:r>
              <a:rPr lang="en-US" altLang="th-TH" sz="2000" dirty="0" err="1" smtClean="0"/>
              <a:t>Suan</a:t>
            </a:r>
            <a:r>
              <a:rPr lang="en-US" altLang="th-TH" sz="2000" dirty="0" smtClean="0"/>
              <a:t> </a:t>
            </a:r>
            <a:r>
              <a:rPr lang="en-US" altLang="th-TH" sz="2000" dirty="0" err="1" smtClean="0"/>
              <a:t>Dusit</a:t>
            </a:r>
            <a:r>
              <a:rPr lang="th-TH" altLang="th-TH" sz="2000" dirty="0" smtClean="0"/>
              <a:t> </a:t>
            </a:r>
            <a:r>
              <a:rPr lang="th-TH" altLang="th-TH" sz="2000" dirty="0" err="1"/>
              <a:t>University</a:t>
            </a:r>
            <a:endParaRPr lang="th-TH" altLang="th-TH" sz="2000" dirty="0"/>
          </a:p>
          <a:p>
            <a:pPr algn="l"/>
            <a:r>
              <a:rPr lang="th-TH" altLang="th-TH" sz="2000" dirty="0" err="1"/>
              <a:t>Email</a:t>
            </a:r>
            <a:r>
              <a:rPr lang="th-TH" altLang="th-TH" sz="2000" dirty="0"/>
              <a:t>:  </a:t>
            </a:r>
            <a:r>
              <a:rPr lang="en-US" altLang="th-TH" sz="2000" dirty="0" err="1" smtClean="0"/>
              <a:t>jchantharamalee</a:t>
            </a:r>
            <a:r>
              <a:rPr lang="th-TH" altLang="th-TH" sz="2000" dirty="0" smtClean="0"/>
              <a:t>@</a:t>
            </a:r>
            <a:r>
              <a:rPr lang="en-US" altLang="th-TH" sz="2000" dirty="0" smtClean="0"/>
              <a:t>yahoo.com</a:t>
            </a:r>
            <a:endParaRPr lang="th-TH" altLang="th-TH" sz="2000" dirty="0"/>
          </a:p>
          <a:p>
            <a:pPr algn="l"/>
            <a:r>
              <a:rPr lang="th-TH" altLang="th-TH" sz="2000" dirty="0"/>
              <a:t>URL:    </a:t>
            </a:r>
            <a:r>
              <a:rPr lang="th-TH" altLang="th-TH" sz="2000" dirty="0" smtClean="0"/>
              <a:t>http://</a:t>
            </a:r>
            <a:r>
              <a:rPr lang="en-US" altLang="th-TH" sz="2000" dirty="0" smtClean="0"/>
              <a:t>dusithost.dusit.ac.th</a:t>
            </a:r>
            <a:r>
              <a:rPr lang="th-TH" altLang="th-TH" sz="2000" dirty="0" smtClean="0"/>
              <a:t>/~</a:t>
            </a:r>
            <a:r>
              <a:rPr lang="en-US" altLang="th-TH" sz="2000" dirty="0" err="1" smtClean="0"/>
              <a:t>juthawut_cha</a:t>
            </a:r>
            <a:r>
              <a:rPr lang="en-US" altLang="th-TH" sz="2000" dirty="0" smtClean="0"/>
              <a:t>/home.htm</a:t>
            </a:r>
            <a:endParaRPr lang="th-TH" altLang="th-TH" sz="2000" dirty="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400" dirty="0" smtClean="0">
                <a:solidFill>
                  <a:schemeClr val="tx1"/>
                </a:solidFill>
              </a:rPr>
              <a:t>กระบวนการออกแบบซอฟต์แวร์</a:t>
            </a:r>
            <a:endParaRPr lang="th-TH" sz="4400" dirty="0">
              <a:solidFill>
                <a:schemeClr val="tx1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755576" y="1556792"/>
            <a:ext cx="7702624" cy="4539208"/>
          </a:xfrm>
        </p:spPr>
        <p:txBody>
          <a:bodyPr/>
          <a:lstStyle/>
          <a:p>
            <a:r>
              <a:rPr lang="th-TH" sz="3200" b="0" dirty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การออกแบบเชิงสถาปัตยกรรม (</a:t>
            </a:r>
            <a:r>
              <a:rPr lang="en-US" sz="3200" b="0" dirty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Architectural Design) </a:t>
            </a:r>
            <a:r>
              <a:rPr lang="th-TH" sz="3200" b="0" dirty="0">
                <a:latin typeface="Angsana New" pitchFamily="18" charset="-34"/>
                <a:cs typeface="Angsana New" pitchFamily="18" charset="-34"/>
              </a:rPr>
              <a:t>เรียกอีกอย่างหนึ่งว่า </a:t>
            </a:r>
            <a:r>
              <a:rPr lang="en-US" sz="3200" b="0" dirty="0">
                <a:latin typeface="Angsana New" pitchFamily="18" charset="-34"/>
                <a:cs typeface="Angsana New" pitchFamily="18" charset="-34"/>
              </a:rPr>
              <a:t>Top-Level Design </a:t>
            </a:r>
            <a:r>
              <a:rPr lang="th-TH" sz="3200" b="0" dirty="0">
                <a:latin typeface="Angsana New" pitchFamily="18" charset="-34"/>
                <a:cs typeface="Angsana New" pitchFamily="18" charset="-34"/>
              </a:rPr>
              <a:t>เป็นการกำหนดลักษณะโครงสร้างของระบบหรือซอฟต์แวร์ในมุมมองระดับบน กล่าวคือ เป็นการแสดงให้เห็นส่วนประกอบต่างๆ ของซอฟต์แวร์ภายใต้โครงสร้างสถาปัตยกรรมรูปแบบ</a:t>
            </a:r>
            <a:r>
              <a:rPr lang="th-TH" sz="3200" b="0" dirty="0" smtClean="0">
                <a:latin typeface="Angsana New" pitchFamily="18" charset="-34"/>
                <a:cs typeface="Angsana New" pitchFamily="18" charset="-34"/>
              </a:rPr>
              <a:t>ใดๆ</a:t>
            </a:r>
          </a:p>
          <a:p>
            <a:r>
              <a:rPr lang="th-TH" sz="3200" b="0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การ</a:t>
            </a:r>
            <a:r>
              <a:rPr lang="th-TH" sz="3200" b="0" dirty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ออกแบบในรายละเอียด (</a:t>
            </a:r>
            <a:r>
              <a:rPr lang="en-US" sz="3200" b="0" dirty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Detail Design) </a:t>
            </a:r>
            <a:r>
              <a:rPr lang="th-TH" sz="3200" b="0" dirty="0">
                <a:latin typeface="Angsana New" pitchFamily="18" charset="-34"/>
                <a:cs typeface="Angsana New" pitchFamily="18" charset="-34"/>
              </a:rPr>
              <a:t>เรียกอีกอย่างหนึ่งว่า </a:t>
            </a:r>
            <a:r>
              <a:rPr lang="en-US" sz="3200" b="0" dirty="0">
                <a:latin typeface="Angsana New" pitchFamily="18" charset="-34"/>
                <a:cs typeface="Angsana New" pitchFamily="18" charset="-34"/>
              </a:rPr>
              <a:t>Implementation Design </a:t>
            </a:r>
            <a:r>
              <a:rPr lang="th-TH" sz="3200" b="0" dirty="0">
                <a:latin typeface="Angsana New" pitchFamily="18" charset="-34"/>
                <a:cs typeface="Angsana New" pitchFamily="18" charset="-34"/>
              </a:rPr>
              <a:t>เป็นการอธิบายรายละเอียดของแต่ละส่วนประกอบของซอฟต์แวร์ เพื่อเอื้ออำนวยต่อการเขียนโปรแกรมให้มากที่สุด</a:t>
            </a:r>
            <a:br>
              <a:rPr lang="th-TH" sz="3200" b="0" dirty="0">
                <a:latin typeface="Angsana New" pitchFamily="18" charset="-34"/>
                <a:cs typeface="Angsana New" pitchFamily="18" charset="-34"/>
              </a:rPr>
            </a:br>
            <a:endParaRPr lang="th-TH" sz="3200" b="0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96869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05880" y="908720"/>
            <a:ext cx="8338120" cy="563563"/>
          </a:xfrm>
        </p:spPr>
        <p:txBody>
          <a:bodyPr/>
          <a:lstStyle/>
          <a:p>
            <a:r>
              <a:rPr lang="th-TH" sz="4400" dirty="0">
                <a:solidFill>
                  <a:schemeClr val="tx1"/>
                </a:solidFill>
              </a:rPr>
              <a:t>สถาปัตยกรรมและโครงสร้างสถาปัตยกรรมซอฟต์แวร์ 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755576" y="1628800"/>
            <a:ext cx="8208912" cy="4467200"/>
          </a:xfrm>
        </p:spPr>
        <p:txBody>
          <a:bodyPr/>
          <a:lstStyle/>
          <a:p>
            <a:pPr algn="thaiDist"/>
            <a:r>
              <a:rPr lang="th-TH" sz="3600" b="0" dirty="0">
                <a:latin typeface="Angsana New" pitchFamily="18" charset="-34"/>
                <a:cs typeface="Angsana New" pitchFamily="18" charset="-34"/>
              </a:rPr>
              <a:t>สิ่งสำคัญที่ควรทราบสำหรับการออกแบบซอฟต์แวร์คือ สถาปัตยกรรม และโครงสร้างสถาปัตยกรรมซอฟต์แวร์ (</a:t>
            </a:r>
            <a:r>
              <a:rPr lang="en-US" sz="3600" b="0" dirty="0">
                <a:latin typeface="Angsana New" pitchFamily="18" charset="-34"/>
                <a:cs typeface="Angsana New" pitchFamily="18" charset="-34"/>
              </a:rPr>
              <a:t>Software Architecture and Architecture Structure) </a:t>
            </a:r>
            <a:endParaRPr lang="th-TH" sz="3600" b="0" dirty="0" smtClean="0">
              <a:latin typeface="Angsana New" pitchFamily="18" charset="-34"/>
              <a:cs typeface="Angsana New" pitchFamily="18" charset="-34"/>
            </a:endParaRPr>
          </a:p>
          <a:p>
            <a:pPr algn="thaiDist"/>
            <a:r>
              <a:rPr lang="th-TH" sz="3600" b="0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สถาปัตยกรรม</a:t>
            </a:r>
            <a:r>
              <a:rPr lang="th-TH" sz="3600" b="0" dirty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ซอฟต์แวร์ (</a:t>
            </a:r>
            <a:r>
              <a:rPr lang="en-US" sz="3600" b="0" dirty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Software Architecture) </a:t>
            </a:r>
            <a:r>
              <a:rPr lang="th-TH" sz="3600" b="0" dirty="0">
                <a:latin typeface="Angsana New" pitchFamily="18" charset="-34"/>
                <a:cs typeface="Angsana New" pitchFamily="18" charset="-34"/>
              </a:rPr>
              <a:t>หมายถึง การแสดงความสำพันธ์ระหว่างระบบย่อยและส่วนประกอบ (คอมโพ</a:t>
            </a:r>
            <a:r>
              <a:rPr lang="th-TH" sz="3600" b="0" dirty="0" err="1">
                <a:latin typeface="Angsana New" pitchFamily="18" charset="-34"/>
                <a:cs typeface="Angsana New" pitchFamily="18" charset="-34"/>
              </a:rPr>
              <a:t>เน้นท์</a:t>
            </a:r>
            <a:r>
              <a:rPr lang="th-TH" sz="3600" b="0" dirty="0">
                <a:latin typeface="Angsana New" pitchFamily="18" charset="-34"/>
                <a:cs typeface="Angsana New" pitchFamily="18" charset="-34"/>
              </a:rPr>
              <a:t>) เพื่อกำหนดโครงสร้างหรือระบบภายในซอฟต์แวร์ </a:t>
            </a:r>
          </a:p>
        </p:txBody>
      </p:sp>
    </p:spTree>
    <p:extLst>
      <p:ext uri="{BB962C8B-B14F-4D97-AF65-F5344CB8AC3E}">
        <p14:creationId xmlns:p14="http://schemas.microsoft.com/office/powerpoint/2010/main" val="331321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90747" y="908720"/>
            <a:ext cx="8338120" cy="563563"/>
          </a:xfrm>
        </p:spPr>
        <p:txBody>
          <a:bodyPr/>
          <a:lstStyle/>
          <a:p>
            <a:r>
              <a:rPr lang="th-TH" sz="4400" dirty="0">
                <a:solidFill>
                  <a:schemeClr val="tx1"/>
                </a:solidFill>
              </a:rPr>
              <a:t>โครงสร้างสถาปัตยกรรมและ</a:t>
            </a:r>
            <a:r>
              <a:rPr lang="th-TH" sz="4400" dirty="0" smtClean="0">
                <a:solidFill>
                  <a:schemeClr val="tx1"/>
                </a:solidFill>
              </a:rPr>
              <a:t>มุมมอง</a:t>
            </a:r>
            <a:endParaRPr lang="th-TH" sz="4400" dirty="0">
              <a:solidFill>
                <a:schemeClr val="tx1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755576" y="1556792"/>
            <a:ext cx="8136904" cy="4680520"/>
          </a:xfrm>
        </p:spPr>
        <p:txBody>
          <a:bodyPr/>
          <a:lstStyle/>
          <a:p>
            <a:pPr algn="thaiDist"/>
            <a:r>
              <a:rPr lang="th-TH" sz="3000" b="0" dirty="0"/>
              <a:t>โครงสร้างสถาปัตยกรรมนั้น เกิดขึ้นจากมุมมองและแนวคิดในการออกแบบที่มีความหลากหลายในปัจจุบัน เนื่องจาก</a:t>
            </a:r>
            <a:r>
              <a:rPr lang="th-TH" sz="3000" b="0" dirty="0">
                <a:solidFill>
                  <a:srgbClr val="FFC000"/>
                </a:solidFill>
              </a:rPr>
              <a:t>การออกแบบซอฟต์แวร์ ก็คือการกำหนดรายละเอียดในแต่ละมุมมองของซอฟต์แวร์ แล้วนำมาประกอบกันเป็นซอฟต์แวร์ </a:t>
            </a:r>
            <a:r>
              <a:rPr lang="th-TH" sz="3000" b="0" dirty="0"/>
              <a:t>ลักษณะของโครงสร้างเมื่อรวมส่วนประกอบย่อยต่างๆ ของซอฟต์แวร์เข้าด้วยกันแล้ว ก็คือ สถาปัตยกรรมซอฟต์แวร์ ชนิดต่างๆ ที่มีการทำงานแตกต่างกันออกไป แต่ละชนิดมีวัตถุประสงค์เพื่อให้ซอฟต์แวร์ที่งานในลักษณะเฉพาะที่แตกต่างกัน บางชนิดมีลักษณะโครงสร้างของการประกอบรวมซอฟต์แวร์เหมือนกันแต่ทำงานได้ต่างกัน โครงสร้างสถาปัตยกรรมซอฟต์แวร์ จึงถูกกำหนดขึ้น เพื่อควบคุมสถาปัตยกรรมซอฟต์แวร์ที่หลากหลายดังกล่าว</a:t>
            </a:r>
            <a:r>
              <a:rPr lang="th-TH" sz="3000" b="0" dirty="0" smtClean="0"/>
              <a:t>นั่นเอง</a:t>
            </a:r>
          </a:p>
          <a:p>
            <a:pPr algn="thaiDist"/>
            <a:r>
              <a:rPr lang="th-TH" sz="3000" b="0" dirty="0"/>
              <a:t/>
            </a:r>
            <a:br>
              <a:rPr lang="th-TH" sz="3000" b="0" dirty="0"/>
            </a:br>
            <a:endParaRPr lang="th-TH" sz="3000" b="0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5782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3568" y="836712"/>
            <a:ext cx="8338120" cy="563563"/>
          </a:xfrm>
        </p:spPr>
        <p:txBody>
          <a:bodyPr/>
          <a:lstStyle/>
          <a:p>
            <a:r>
              <a:rPr lang="th-TH" sz="4400" dirty="0">
                <a:solidFill>
                  <a:schemeClr val="tx1"/>
                </a:solidFill>
              </a:rPr>
              <a:t>โครงสร้างสถาปัตยกรรมและ</a:t>
            </a:r>
            <a:r>
              <a:rPr lang="th-TH" sz="4400" dirty="0" smtClean="0">
                <a:solidFill>
                  <a:schemeClr val="tx1"/>
                </a:solidFill>
              </a:rPr>
              <a:t>มุมมอง</a:t>
            </a:r>
            <a:endParaRPr lang="th-TH" sz="4400" dirty="0">
              <a:solidFill>
                <a:schemeClr val="tx1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83568" y="1556792"/>
            <a:ext cx="8352928" cy="4423792"/>
          </a:xfrm>
        </p:spPr>
        <p:txBody>
          <a:bodyPr/>
          <a:lstStyle/>
          <a:p>
            <a:pPr marL="0" indent="0" algn="thaiDist">
              <a:buNone/>
            </a:pPr>
            <a:r>
              <a:rPr lang="th-TH" b="0" dirty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รูปแบบสถาปัตยกรรม </a:t>
            </a:r>
            <a:r>
              <a:rPr lang="th-TH" b="0" dirty="0">
                <a:latin typeface="Angsana New" pitchFamily="18" charset="-34"/>
                <a:cs typeface="Angsana New" pitchFamily="18" charset="-34"/>
              </a:rPr>
              <a:t>หมายถึง ข้อบังคับ</a:t>
            </a:r>
            <a:r>
              <a:rPr lang="th-TH" b="0" dirty="0" smtClean="0">
                <a:latin typeface="Angsana New" pitchFamily="18" charset="-34"/>
                <a:cs typeface="Angsana New" pitchFamily="18" charset="-34"/>
              </a:rPr>
              <a:t>หรือกฎเกณฑ์ทางด้าน</a:t>
            </a:r>
            <a:r>
              <a:rPr lang="th-TH" b="0" dirty="0">
                <a:latin typeface="Angsana New" pitchFamily="18" charset="-34"/>
                <a:cs typeface="Angsana New" pitchFamily="18" charset="-34"/>
              </a:rPr>
              <a:t>สถาปัตยกรรม ที่จัดตั้งขึ้นมา เพื่อจำแนกกลุ่มหรือหมวดหมู่ของสถาปัตยกรรมซอฟต์แวร์ ปัจจุบันมีการกำหนดรูปแบบสถาปัตยกรรมขึ้นมาหลากหลาย สามารถแบ่งออกเป็น 5 กลุ่ม </a:t>
            </a:r>
            <a:r>
              <a:rPr lang="th-TH" b="0" dirty="0" smtClean="0">
                <a:latin typeface="Angsana New" pitchFamily="18" charset="-34"/>
                <a:cs typeface="Angsana New" pitchFamily="18" charset="-34"/>
              </a:rPr>
              <a:t>ดังนี้</a:t>
            </a:r>
          </a:p>
          <a:p>
            <a:pPr marL="0" indent="0" algn="thaiDist">
              <a:buNone/>
            </a:pPr>
            <a:r>
              <a:rPr lang="th-TH" b="0" dirty="0" smtClean="0">
                <a:latin typeface="Angsana New" pitchFamily="18" charset="-34"/>
                <a:cs typeface="Angsana New" pitchFamily="18" charset="-34"/>
              </a:rPr>
              <a:t>1</a:t>
            </a:r>
            <a:r>
              <a:rPr lang="th-TH" b="0" dirty="0">
                <a:latin typeface="Angsana New" pitchFamily="18" charset="-34"/>
                <a:cs typeface="Angsana New" pitchFamily="18" charset="-34"/>
              </a:rPr>
              <a:t>. กลุ่มสถาปัตยกรรมแบบโครงสร้างทั่วไป (</a:t>
            </a:r>
            <a:r>
              <a:rPr lang="en-US" b="0" dirty="0">
                <a:latin typeface="Angsana New" pitchFamily="18" charset="-34"/>
                <a:cs typeface="Angsana New" pitchFamily="18" charset="-34"/>
              </a:rPr>
              <a:t>General Structure) </a:t>
            </a:r>
            <a:r>
              <a:rPr lang="th-TH" b="0" dirty="0">
                <a:latin typeface="Angsana New" pitchFamily="18" charset="-34"/>
                <a:cs typeface="Angsana New" pitchFamily="18" charset="-34"/>
              </a:rPr>
              <a:t>เช่น สถาปัตยกรรมแบบ </a:t>
            </a:r>
            <a:r>
              <a:rPr lang="en-US" b="0" dirty="0">
                <a:latin typeface="Angsana New" pitchFamily="18" charset="-34"/>
                <a:cs typeface="Angsana New" pitchFamily="18" charset="-34"/>
              </a:rPr>
              <a:t>Layer, Pipe and Filter </a:t>
            </a:r>
            <a:r>
              <a:rPr lang="th-TH" b="0" dirty="0">
                <a:latin typeface="Angsana New" pitchFamily="18" charset="-34"/>
                <a:cs typeface="Angsana New" pitchFamily="18" charset="-34"/>
              </a:rPr>
              <a:t>และ </a:t>
            </a:r>
            <a:r>
              <a:rPr lang="en-US" b="0" dirty="0">
                <a:latin typeface="Angsana New" pitchFamily="18" charset="-34"/>
                <a:cs typeface="Angsana New" pitchFamily="18" charset="-34"/>
              </a:rPr>
              <a:t>Blackboard </a:t>
            </a:r>
            <a:r>
              <a:rPr lang="th-TH" b="0" dirty="0">
                <a:latin typeface="Angsana New" pitchFamily="18" charset="-34"/>
                <a:cs typeface="Angsana New" pitchFamily="18" charset="-34"/>
              </a:rPr>
              <a:t>เป็น</a:t>
            </a:r>
            <a:r>
              <a:rPr lang="th-TH" b="0" dirty="0" smtClean="0">
                <a:latin typeface="Angsana New" pitchFamily="18" charset="-34"/>
                <a:cs typeface="Angsana New" pitchFamily="18" charset="-34"/>
              </a:rPr>
              <a:t>ต้น</a:t>
            </a:r>
          </a:p>
          <a:p>
            <a:pPr marL="0" indent="0" algn="thaiDist">
              <a:buNone/>
            </a:pPr>
            <a:r>
              <a:rPr lang="th-TH" b="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b="0" dirty="0">
                <a:latin typeface="Angsana New" pitchFamily="18" charset="-34"/>
                <a:cs typeface="Angsana New" pitchFamily="18" charset="-34"/>
              </a:rPr>
              <a:t>2. กลุ่มสถาปัตยกรรมแบบกระจาย (</a:t>
            </a:r>
            <a:r>
              <a:rPr lang="en-US" b="0" dirty="0">
                <a:latin typeface="Angsana New" pitchFamily="18" charset="-34"/>
                <a:cs typeface="Angsana New" pitchFamily="18" charset="-34"/>
              </a:rPr>
              <a:t>Distributed System) </a:t>
            </a:r>
            <a:r>
              <a:rPr lang="th-TH" b="0" dirty="0">
                <a:latin typeface="Angsana New" pitchFamily="18" charset="-34"/>
                <a:cs typeface="Angsana New" pitchFamily="18" charset="-34"/>
              </a:rPr>
              <a:t>เช่น สถาปัตยกรรมแบบ </a:t>
            </a:r>
            <a:r>
              <a:rPr lang="en-US" b="0" dirty="0">
                <a:latin typeface="Angsana New" pitchFamily="18" charset="-34"/>
                <a:cs typeface="Angsana New" pitchFamily="18" charset="-34"/>
              </a:rPr>
              <a:t>Client/Server, Three Tiers </a:t>
            </a:r>
            <a:r>
              <a:rPr lang="th-TH" b="0" dirty="0">
                <a:latin typeface="Angsana New" pitchFamily="18" charset="-34"/>
                <a:cs typeface="Angsana New" pitchFamily="18" charset="-34"/>
              </a:rPr>
              <a:t>และ </a:t>
            </a:r>
            <a:r>
              <a:rPr lang="en-US" b="0" dirty="0">
                <a:latin typeface="Angsana New" pitchFamily="18" charset="-34"/>
                <a:cs typeface="Angsana New" pitchFamily="18" charset="-34"/>
              </a:rPr>
              <a:t>Broker </a:t>
            </a:r>
            <a:r>
              <a:rPr lang="th-TH" b="0" dirty="0">
                <a:latin typeface="Angsana New" pitchFamily="18" charset="-34"/>
                <a:cs typeface="Angsana New" pitchFamily="18" charset="-34"/>
              </a:rPr>
              <a:t>เป็น</a:t>
            </a:r>
            <a:r>
              <a:rPr lang="th-TH" b="0" dirty="0" smtClean="0">
                <a:latin typeface="Angsana New" pitchFamily="18" charset="-34"/>
                <a:cs typeface="Angsana New" pitchFamily="18" charset="-34"/>
              </a:rPr>
              <a:t>ต้น</a:t>
            </a:r>
          </a:p>
          <a:p>
            <a:pPr marL="0" indent="0" algn="thaiDist">
              <a:buNone/>
            </a:pPr>
            <a:r>
              <a:rPr lang="th-TH" b="0" dirty="0">
                <a:latin typeface="Angsana New" pitchFamily="18" charset="-34"/>
                <a:cs typeface="Angsana New" pitchFamily="18" charset="-34"/>
              </a:rPr>
              <a:t>  </a:t>
            </a:r>
            <a:r>
              <a:rPr lang="th-TH" b="0" dirty="0" smtClean="0">
                <a:latin typeface="Angsana New" pitchFamily="18" charset="-34"/>
                <a:cs typeface="Angsana New" pitchFamily="18" charset="-34"/>
              </a:rPr>
              <a:t>3</a:t>
            </a:r>
            <a:r>
              <a:rPr lang="th-TH" b="0" dirty="0">
                <a:latin typeface="Angsana New" pitchFamily="18" charset="-34"/>
                <a:cs typeface="Angsana New" pitchFamily="18" charset="-34"/>
              </a:rPr>
              <a:t>. กลุ่มสถาปัตยกรรมระบบแบบโต้ตอบ (</a:t>
            </a:r>
            <a:r>
              <a:rPr lang="en-US" b="0" dirty="0">
                <a:latin typeface="Angsana New" pitchFamily="18" charset="-34"/>
                <a:cs typeface="Angsana New" pitchFamily="18" charset="-34"/>
              </a:rPr>
              <a:t>Interactive System) </a:t>
            </a:r>
            <a:r>
              <a:rPr lang="th-TH" b="0" dirty="0">
                <a:latin typeface="Angsana New" pitchFamily="18" charset="-34"/>
                <a:cs typeface="Angsana New" pitchFamily="18" charset="-34"/>
              </a:rPr>
              <a:t>เช่น สถาปัตยกรรมแบบ </a:t>
            </a:r>
            <a:r>
              <a:rPr lang="en-US" b="0" dirty="0">
                <a:latin typeface="Angsana New" pitchFamily="18" charset="-34"/>
                <a:cs typeface="Angsana New" pitchFamily="18" charset="-34"/>
              </a:rPr>
              <a:t>Model-View-Controller </a:t>
            </a:r>
            <a:r>
              <a:rPr lang="th-TH" b="0" dirty="0">
                <a:latin typeface="Angsana New" pitchFamily="18" charset="-34"/>
                <a:cs typeface="Angsana New" pitchFamily="18" charset="-34"/>
              </a:rPr>
              <a:t>และ </a:t>
            </a:r>
            <a:r>
              <a:rPr lang="en-US" b="0" dirty="0">
                <a:latin typeface="Angsana New" pitchFamily="18" charset="-34"/>
                <a:cs typeface="Angsana New" pitchFamily="18" charset="-34"/>
              </a:rPr>
              <a:t>Presentation-Abstraction-Control </a:t>
            </a:r>
            <a:r>
              <a:rPr lang="th-TH" b="0" dirty="0">
                <a:latin typeface="Angsana New" pitchFamily="18" charset="-34"/>
                <a:cs typeface="Angsana New" pitchFamily="18" charset="-34"/>
              </a:rPr>
              <a:t>เป็น</a:t>
            </a:r>
            <a:r>
              <a:rPr lang="th-TH" b="0" dirty="0" smtClean="0">
                <a:latin typeface="Angsana New" pitchFamily="18" charset="-34"/>
                <a:cs typeface="Angsana New" pitchFamily="18" charset="-34"/>
              </a:rPr>
              <a:t>ต้น</a:t>
            </a:r>
          </a:p>
          <a:p>
            <a:pPr marL="0" indent="0" algn="thaiDist">
              <a:buNone/>
            </a:pPr>
            <a:r>
              <a:rPr lang="th-TH" b="0" dirty="0">
                <a:latin typeface="Angsana New" pitchFamily="18" charset="-34"/>
                <a:cs typeface="Angsana New" pitchFamily="18" charset="-34"/>
              </a:rPr>
              <a:t/>
            </a:r>
            <a:br>
              <a:rPr lang="th-TH" b="0" dirty="0">
                <a:latin typeface="Angsana New" pitchFamily="18" charset="-34"/>
                <a:cs typeface="Angsana New" pitchFamily="18" charset="-34"/>
              </a:rPr>
            </a:br>
            <a:r>
              <a:rPr lang="th-TH" b="0" dirty="0">
                <a:latin typeface="Angsana New" pitchFamily="18" charset="-34"/>
                <a:cs typeface="Angsana New" pitchFamily="18" charset="-34"/>
              </a:rPr>
              <a:t/>
            </a:r>
            <a:br>
              <a:rPr lang="th-TH" b="0" dirty="0">
                <a:latin typeface="Angsana New" pitchFamily="18" charset="-34"/>
                <a:cs typeface="Angsana New" pitchFamily="18" charset="-34"/>
              </a:rPr>
            </a:br>
            <a:endParaRPr lang="th-TH" b="0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9024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78983" y="836712"/>
            <a:ext cx="8338120" cy="563563"/>
          </a:xfrm>
        </p:spPr>
        <p:txBody>
          <a:bodyPr/>
          <a:lstStyle/>
          <a:p>
            <a:r>
              <a:rPr lang="th-TH" sz="4400" dirty="0">
                <a:solidFill>
                  <a:schemeClr val="tx1"/>
                </a:solidFill>
              </a:rPr>
              <a:t>โครงสร้างสถาปัตยกรรมและ</a:t>
            </a:r>
            <a:r>
              <a:rPr lang="th-TH" sz="4400" dirty="0" smtClean="0">
                <a:solidFill>
                  <a:schemeClr val="tx1"/>
                </a:solidFill>
              </a:rPr>
              <a:t>มุมมอง</a:t>
            </a:r>
            <a:endParaRPr lang="th-TH" sz="4400" dirty="0">
              <a:solidFill>
                <a:schemeClr val="tx1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755576" y="1556792"/>
            <a:ext cx="8280920" cy="4423792"/>
          </a:xfrm>
        </p:spPr>
        <p:txBody>
          <a:bodyPr/>
          <a:lstStyle/>
          <a:p>
            <a:pPr marL="0" indent="0" algn="thaiDist">
              <a:buNone/>
            </a:pPr>
            <a:r>
              <a:rPr lang="th-TH" sz="3200" b="0" dirty="0" smtClean="0">
                <a:latin typeface="Angsana New" pitchFamily="18" charset="-34"/>
                <a:cs typeface="Angsana New" pitchFamily="18" charset="-34"/>
              </a:rPr>
              <a:t>4</a:t>
            </a:r>
            <a:r>
              <a:rPr lang="th-TH" sz="3200" b="0" dirty="0">
                <a:latin typeface="Angsana New" pitchFamily="18" charset="-34"/>
                <a:cs typeface="Angsana New" pitchFamily="18" charset="-34"/>
              </a:rPr>
              <a:t>. กลุ่มสถาปัตยกรรมระบบที่สามารถดัดแปลงได้ (</a:t>
            </a:r>
            <a:r>
              <a:rPr lang="en-US" sz="3200" b="0" dirty="0">
                <a:latin typeface="Angsana New" pitchFamily="18" charset="-34"/>
                <a:cs typeface="Angsana New" pitchFamily="18" charset="-34"/>
              </a:rPr>
              <a:t>Adaptable System) </a:t>
            </a:r>
            <a:r>
              <a:rPr lang="th-TH" sz="3200" b="0" dirty="0">
                <a:latin typeface="Angsana New" pitchFamily="18" charset="-34"/>
                <a:cs typeface="Angsana New" pitchFamily="18" charset="-34"/>
              </a:rPr>
              <a:t>เช่น สถาปัตยกรรมแบบ </a:t>
            </a:r>
            <a:r>
              <a:rPr lang="en-US" sz="3200" b="0" dirty="0">
                <a:latin typeface="Angsana New" pitchFamily="18" charset="-34"/>
                <a:cs typeface="Angsana New" pitchFamily="18" charset="-34"/>
              </a:rPr>
              <a:t>Micro-Kernel </a:t>
            </a:r>
            <a:r>
              <a:rPr lang="th-TH" sz="3200" b="0" dirty="0">
                <a:latin typeface="Angsana New" pitchFamily="18" charset="-34"/>
                <a:cs typeface="Angsana New" pitchFamily="18" charset="-34"/>
              </a:rPr>
              <a:t>และ </a:t>
            </a:r>
            <a:r>
              <a:rPr lang="en-US" sz="3200" b="0" dirty="0">
                <a:latin typeface="Angsana New" pitchFamily="18" charset="-34"/>
                <a:cs typeface="Angsana New" pitchFamily="18" charset="-34"/>
              </a:rPr>
              <a:t>Reflection </a:t>
            </a:r>
            <a:r>
              <a:rPr lang="th-TH" sz="3200" b="0" dirty="0">
                <a:latin typeface="Angsana New" pitchFamily="18" charset="-34"/>
                <a:cs typeface="Angsana New" pitchFamily="18" charset="-34"/>
              </a:rPr>
              <a:t>เป็น</a:t>
            </a:r>
            <a:r>
              <a:rPr lang="th-TH" sz="3200" b="0" dirty="0" smtClean="0">
                <a:latin typeface="Angsana New" pitchFamily="18" charset="-34"/>
                <a:cs typeface="Angsana New" pitchFamily="18" charset="-34"/>
              </a:rPr>
              <a:t>ต้น</a:t>
            </a:r>
          </a:p>
          <a:p>
            <a:pPr marL="0" indent="0" algn="thaiDist">
              <a:buNone/>
            </a:pPr>
            <a:r>
              <a:rPr lang="th-TH" sz="3200" b="0" dirty="0" smtClean="0">
                <a:latin typeface="Angsana New" pitchFamily="18" charset="-34"/>
                <a:cs typeface="Angsana New" pitchFamily="18" charset="-34"/>
              </a:rPr>
              <a:t>5</a:t>
            </a:r>
            <a:r>
              <a:rPr lang="th-TH" sz="3200" b="0" dirty="0">
                <a:latin typeface="Angsana New" pitchFamily="18" charset="-34"/>
                <a:cs typeface="Angsana New" pitchFamily="18" charset="-34"/>
              </a:rPr>
              <a:t>. กลุ่มสถาปัตยกรรมระบบแบบอื่นๆ เช่นสถาปัตยกรรมแบบ </a:t>
            </a:r>
            <a:r>
              <a:rPr lang="en-US" sz="3200" b="0" dirty="0">
                <a:latin typeface="Angsana New" pitchFamily="18" charset="-34"/>
                <a:cs typeface="Angsana New" pitchFamily="18" charset="-34"/>
              </a:rPr>
              <a:t>Batch, Interpreter, Process Control </a:t>
            </a:r>
            <a:r>
              <a:rPr lang="th-TH" sz="3200" b="0" dirty="0">
                <a:latin typeface="Angsana New" pitchFamily="18" charset="-34"/>
                <a:cs typeface="Angsana New" pitchFamily="18" charset="-34"/>
              </a:rPr>
              <a:t>และ </a:t>
            </a:r>
            <a:r>
              <a:rPr lang="en-US" sz="3200" b="0" dirty="0">
                <a:latin typeface="Angsana New" pitchFamily="18" charset="-34"/>
                <a:cs typeface="Angsana New" pitchFamily="18" charset="-34"/>
              </a:rPr>
              <a:t>Rule based </a:t>
            </a:r>
            <a:r>
              <a:rPr lang="th-TH" sz="3200" b="0" dirty="0">
                <a:latin typeface="Angsana New" pitchFamily="18" charset="-34"/>
                <a:cs typeface="Angsana New" pitchFamily="18" charset="-34"/>
              </a:rPr>
              <a:t>เป็น</a:t>
            </a:r>
            <a:r>
              <a:rPr lang="th-TH" sz="3200" b="0" dirty="0" smtClean="0">
                <a:latin typeface="Angsana New" pitchFamily="18" charset="-34"/>
                <a:cs typeface="Angsana New" pitchFamily="18" charset="-34"/>
              </a:rPr>
              <a:t>ต้น</a:t>
            </a:r>
          </a:p>
          <a:p>
            <a:pPr marL="0" indent="0" algn="thaiDist">
              <a:buNone/>
            </a:pPr>
            <a:r>
              <a:rPr lang="th-TH" sz="3200" b="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200" b="0" dirty="0">
                <a:latin typeface="Angsana New" pitchFamily="18" charset="-34"/>
                <a:cs typeface="Angsana New" pitchFamily="18" charset="-34"/>
              </a:rPr>
              <a:t/>
            </a:r>
            <a:br>
              <a:rPr lang="th-TH" sz="3200" b="0" dirty="0">
                <a:latin typeface="Angsana New" pitchFamily="18" charset="-34"/>
                <a:cs typeface="Angsana New" pitchFamily="18" charset="-34"/>
              </a:rPr>
            </a:br>
            <a:endParaRPr lang="th-TH" sz="3200" b="0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3859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55576" y="836712"/>
            <a:ext cx="8379985" cy="563563"/>
          </a:xfrm>
        </p:spPr>
        <p:txBody>
          <a:bodyPr/>
          <a:lstStyle/>
          <a:p>
            <a:r>
              <a:rPr lang="th-TH" sz="4400" dirty="0">
                <a:solidFill>
                  <a:schemeClr val="tx1"/>
                </a:solidFill>
              </a:rPr>
              <a:t>แบบแผนการ</a:t>
            </a:r>
            <a:r>
              <a:rPr lang="th-TH" sz="4400" dirty="0" smtClean="0">
                <a:solidFill>
                  <a:schemeClr val="tx1"/>
                </a:solidFill>
              </a:rPr>
              <a:t>ออกแบบ</a:t>
            </a:r>
            <a:endParaRPr lang="th-TH" sz="4400" dirty="0">
              <a:solidFill>
                <a:schemeClr val="tx1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755575" y="1556792"/>
            <a:ext cx="8208643" cy="4927848"/>
          </a:xfrm>
        </p:spPr>
        <p:txBody>
          <a:bodyPr/>
          <a:lstStyle/>
          <a:p>
            <a:pPr algn="thaiDist"/>
            <a:r>
              <a:rPr lang="th-TH" sz="3600" b="0" dirty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แบบแผน (</a:t>
            </a:r>
            <a:r>
              <a:rPr lang="en-US" sz="3600" b="0" dirty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Patten) </a:t>
            </a:r>
            <a:r>
              <a:rPr lang="th-TH" sz="3600" b="0" dirty="0">
                <a:latin typeface="Angsana New" pitchFamily="18" charset="-34"/>
                <a:cs typeface="Angsana New" pitchFamily="18" charset="-34"/>
              </a:rPr>
              <a:t>หมายถึง วิธีแก้ปัญหาที่มีรูปแบบเป็นกลาง </a:t>
            </a:r>
            <a:r>
              <a:rPr lang="th-TH" sz="3600" b="0" dirty="0" smtClean="0">
                <a:latin typeface="Angsana New" pitchFamily="18" charset="-34"/>
                <a:cs typeface="Angsana New" pitchFamily="18" charset="-34"/>
              </a:rPr>
              <a:t>                     เพื่อ</a:t>
            </a:r>
            <a:r>
              <a:rPr lang="th-TH" sz="3600" b="0" dirty="0">
                <a:latin typeface="Angsana New" pitchFamily="18" charset="-34"/>
                <a:cs typeface="Angsana New" pitchFamily="18" charset="-34"/>
              </a:rPr>
              <a:t>ใช้กับปัญหาทั่วไปตามลักษณะของปัญหาที่ระบุในวิธี</a:t>
            </a:r>
            <a:r>
              <a:rPr lang="th-TH" sz="3600" b="0" dirty="0" smtClean="0">
                <a:latin typeface="Angsana New" pitchFamily="18" charset="-34"/>
                <a:cs typeface="Angsana New" pitchFamily="18" charset="-34"/>
              </a:rPr>
              <a:t>แก้ปัญหาแบบ</a:t>
            </a:r>
            <a:r>
              <a:rPr lang="th-TH" sz="3600" b="0" dirty="0">
                <a:latin typeface="Angsana New" pitchFamily="18" charset="-34"/>
                <a:cs typeface="Angsana New" pitchFamily="18" charset="-34"/>
              </a:rPr>
              <a:t>แผนการออกแบบในระดับจุลภาค ถูกกำหนดขึ้นเนื่องจากรูปแบบสถาปัตยกรรมแสดงถึงโครงสร้างในระดับบนของสถาปัตยกรรมเท่านั้น ไม่สามารถแสดงให้เห็นถึงระดับรายละเอียดปลีกย่อยอื่นๆ ที่ประกอบอยู่ภายในสถาปัตยกรรมรูปแบบนั้นได้</a:t>
            </a:r>
          </a:p>
        </p:txBody>
      </p:sp>
    </p:spTree>
    <p:extLst>
      <p:ext uri="{BB962C8B-B14F-4D97-AF65-F5344CB8AC3E}">
        <p14:creationId xmlns:p14="http://schemas.microsoft.com/office/powerpoint/2010/main" val="274779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05880" y="764704"/>
            <a:ext cx="8338120" cy="563563"/>
          </a:xfrm>
        </p:spPr>
        <p:txBody>
          <a:bodyPr/>
          <a:lstStyle/>
          <a:p>
            <a:r>
              <a:rPr lang="th-TH" sz="4400" dirty="0">
                <a:solidFill>
                  <a:schemeClr val="tx1"/>
                </a:solidFill>
              </a:rPr>
              <a:t>แบบแผนการ</a:t>
            </a:r>
            <a:r>
              <a:rPr lang="th-TH" sz="4400" dirty="0" smtClean="0">
                <a:solidFill>
                  <a:schemeClr val="tx1"/>
                </a:solidFill>
              </a:rPr>
              <a:t>ออกแบบ</a:t>
            </a:r>
            <a:endParaRPr lang="th-TH" sz="4400" dirty="0">
              <a:solidFill>
                <a:schemeClr val="tx1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83567" y="1556792"/>
            <a:ext cx="8280651" cy="4927848"/>
          </a:xfrm>
        </p:spPr>
        <p:txBody>
          <a:bodyPr/>
          <a:lstStyle/>
          <a:p>
            <a:pPr marL="0" indent="0" algn="thaiDist">
              <a:buNone/>
            </a:pPr>
            <a:r>
              <a:rPr lang="th-TH" sz="3400" b="0" dirty="0">
                <a:latin typeface="Angsana New" pitchFamily="18" charset="-34"/>
                <a:cs typeface="Angsana New" pitchFamily="18" charset="-34"/>
              </a:rPr>
              <a:t>โดย </a:t>
            </a:r>
            <a:r>
              <a:rPr lang="en-US" sz="3400" b="0" dirty="0">
                <a:latin typeface="Angsana New" pitchFamily="18" charset="-34"/>
                <a:cs typeface="Angsana New" pitchFamily="18" charset="-34"/>
              </a:rPr>
              <a:t>Design Pattern </a:t>
            </a:r>
            <a:r>
              <a:rPr lang="th-TH" sz="3400" b="0" dirty="0">
                <a:latin typeface="Angsana New" pitchFamily="18" charset="-34"/>
                <a:cs typeface="Angsana New" pitchFamily="18" charset="-34"/>
              </a:rPr>
              <a:t>ในระดับจุลภาคถูกแบ่งออกเป็น 3 กลุ่ม </a:t>
            </a:r>
            <a:r>
              <a:rPr lang="th-TH" sz="3400" b="0" dirty="0" smtClean="0">
                <a:latin typeface="Angsana New" pitchFamily="18" charset="-34"/>
                <a:cs typeface="Angsana New" pitchFamily="18" charset="-34"/>
              </a:rPr>
              <a:t>ดังนี้</a:t>
            </a:r>
          </a:p>
          <a:p>
            <a:pPr marL="0" indent="0" algn="thaiDist">
              <a:buNone/>
            </a:pPr>
            <a:r>
              <a:rPr lang="th-TH" sz="3400" b="0" dirty="0" smtClean="0">
                <a:latin typeface="Angsana New" pitchFamily="18" charset="-34"/>
                <a:cs typeface="Angsana New" pitchFamily="18" charset="-34"/>
              </a:rPr>
              <a:t>1</a:t>
            </a:r>
            <a:r>
              <a:rPr lang="th-TH" sz="3400" b="0" dirty="0">
                <a:latin typeface="Angsana New" pitchFamily="18" charset="-34"/>
                <a:cs typeface="Angsana New" pitchFamily="18" charset="-34"/>
              </a:rPr>
              <a:t>. แบบแผนในกลุ่มการสร้าง (</a:t>
            </a:r>
            <a:r>
              <a:rPr lang="en-US" sz="3400" b="0" dirty="0">
                <a:latin typeface="Angsana New" pitchFamily="18" charset="-34"/>
                <a:cs typeface="Angsana New" pitchFamily="18" charset="-34"/>
              </a:rPr>
              <a:t>Creational Pattern) </a:t>
            </a:r>
            <a:r>
              <a:rPr lang="th-TH" sz="3400" b="0" dirty="0">
                <a:latin typeface="Angsana New" pitchFamily="18" charset="-34"/>
                <a:cs typeface="Angsana New" pitchFamily="18" charset="-34"/>
              </a:rPr>
              <a:t>เช่น </a:t>
            </a:r>
            <a:r>
              <a:rPr lang="en-US" sz="3400" b="0" dirty="0">
                <a:latin typeface="Angsana New" pitchFamily="18" charset="-34"/>
                <a:cs typeface="Angsana New" pitchFamily="18" charset="-34"/>
              </a:rPr>
              <a:t>Builder, Factory, Prototype </a:t>
            </a:r>
            <a:r>
              <a:rPr lang="th-TH" sz="3400" b="0" dirty="0">
                <a:latin typeface="Angsana New" pitchFamily="18" charset="-34"/>
                <a:cs typeface="Angsana New" pitchFamily="18" charset="-34"/>
              </a:rPr>
              <a:t>และ </a:t>
            </a:r>
            <a:r>
              <a:rPr lang="en-US" sz="3400" b="0" dirty="0">
                <a:latin typeface="Angsana New" pitchFamily="18" charset="-34"/>
                <a:cs typeface="Angsana New" pitchFamily="18" charset="-34"/>
              </a:rPr>
              <a:t>Singleton </a:t>
            </a:r>
            <a:r>
              <a:rPr lang="th-TH" sz="3400" b="0" dirty="0">
                <a:latin typeface="Angsana New" pitchFamily="18" charset="-34"/>
                <a:cs typeface="Angsana New" pitchFamily="18" charset="-34"/>
              </a:rPr>
              <a:t>เป็น</a:t>
            </a:r>
            <a:r>
              <a:rPr lang="th-TH" sz="3400" b="0" dirty="0" smtClean="0">
                <a:latin typeface="Angsana New" pitchFamily="18" charset="-34"/>
                <a:cs typeface="Angsana New" pitchFamily="18" charset="-34"/>
              </a:rPr>
              <a:t>ต้น</a:t>
            </a:r>
          </a:p>
          <a:p>
            <a:pPr marL="0" indent="0" algn="thaiDist">
              <a:buNone/>
            </a:pPr>
            <a:r>
              <a:rPr lang="th-TH" sz="3400" b="0" dirty="0" smtClean="0">
                <a:latin typeface="Angsana New" pitchFamily="18" charset="-34"/>
                <a:cs typeface="Angsana New" pitchFamily="18" charset="-34"/>
              </a:rPr>
              <a:t>2</a:t>
            </a:r>
            <a:r>
              <a:rPr lang="th-TH" sz="3400" b="0" dirty="0">
                <a:latin typeface="Angsana New" pitchFamily="18" charset="-34"/>
                <a:cs typeface="Angsana New" pitchFamily="18" charset="-34"/>
              </a:rPr>
              <a:t>. แบบแผนในกลุ่มโครงสร้าง (</a:t>
            </a:r>
            <a:r>
              <a:rPr lang="en-US" sz="3400" b="0" dirty="0">
                <a:latin typeface="Angsana New" pitchFamily="18" charset="-34"/>
                <a:cs typeface="Angsana New" pitchFamily="18" charset="-34"/>
              </a:rPr>
              <a:t>Structural Pattern) </a:t>
            </a:r>
            <a:r>
              <a:rPr lang="th-TH" sz="3400" b="0" dirty="0">
                <a:latin typeface="Angsana New" pitchFamily="18" charset="-34"/>
                <a:cs typeface="Angsana New" pitchFamily="18" charset="-34"/>
              </a:rPr>
              <a:t>เช่น </a:t>
            </a:r>
            <a:r>
              <a:rPr lang="en-US" sz="3400" b="0" dirty="0">
                <a:latin typeface="Angsana New" pitchFamily="18" charset="-34"/>
                <a:cs typeface="Angsana New" pitchFamily="18" charset="-34"/>
              </a:rPr>
              <a:t>Adapter, Bridge, Composite, Decorator, </a:t>
            </a:r>
            <a:r>
              <a:rPr lang="en-US" sz="3400" b="0" dirty="0" smtClean="0">
                <a:latin typeface="Angsana New" pitchFamily="18" charset="-34"/>
                <a:cs typeface="Angsana New" pitchFamily="18" charset="-34"/>
              </a:rPr>
              <a:t>Facade</a:t>
            </a:r>
            <a:r>
              <a:rPr lang="en-US" sz="3400" b="0" dirty="0">
                <a:latin typeface="Angsana New" pitchFamily="18" charset="-34"/>
                <a:cs typeface="Angsana New" pitchFamily="18" charset="-34"/>
              </a:rPr>
              <a:t>, Flyweight </a:t>
            </a:r>
            <a:r>
              <a:rPr lang="th-TH" sz="3400" b="0" dirty="0">
                <a:latin typeface="Angsana New" pitchFamily="18" charset="-34"/>
                <a:cs typeface="Angsana New" pitchFamily="18" charset="-34"/>
              </a:rPr>
              <a:t>และ </a:t>
            </a:r>
            <a:r>
              <a:rPr lang="en-US" sz="3400" b="0" dirty="0">
                <a:latin typeface="Angsana New" pitchFamily="18" charset="-34"/>
                <a:cs typeface="Angsana New" pitchFamily="18" charset="-34"/>
              </a:rPr>
              <a:t>Proxy </a:t>
            </a:r>
            <a:r>
              <a:rPr lang="th-TH" sz="3400" b="0" dirty="0">
                <a:latin typeface="Angsana New" pitchFamily="18" charset="-34"/>
                <a:cs typeface="Angsana New" pitchFamily="18" charset="-34"/>
              </a:rPr>
              <a:t>เป็น</a:t>
            </a:r>
            <a:r>
              <a:rPr lang="th-TH" sz="3400" b="0" dirty="0" smtClean="0">
                <a:latin typeface="Angsana New" pitchFamily="18" charset="-34"/>
                <a:cs typeface="Angsana New" pitchFamily="18" charset="-34"/>
              </a:rPr>
              <a:t>ต้น</a:t>
            </a:r>
          </a:p>
          <a:p>
            <a:pPr marL="0" indent="0" algn="thaiDist">
              <a:buNone/>
            </a:pPr>
            <a:r>
              <a:rPr lang="th-TH" sz="3400" b="0" dirty="0" smtClean="0">
                <a:latin typeface="Angsana New" pitchFamily="18" charset="-34"/>
                <a:cs typeface="Angsana New" pitchFamily="18" charset="-34"/>
              </a:rPr>
              <a:t>3</a:t>
            </a:r>
            <a:r>
              <a:rPr lang="th-TH" sz="3400" b="0" dirty="0">
                <a:latin typeface="Angsana New" pitchFamily="18" charset="-34"/>
                <a:cs typeface="Angsana New" pitchFamily="18" charset="-34"/>
              </a:rPr>
              <a:t>. แบบแผนในกลุ่มพฤติกรรม (</a:t>
            </a:r>
            <a:r>
              <a:rPr lang="en-US" sz="3400" b="0" dirty="0">
                <a:latin typeface="Angsana New" pitchFamily="18" charset="-34"/>
                <a:cs typeface="Angsana New" pitchFamily="18" charset="-34"/>
              </a:rPr>
              <a:t>Behavioral Pattern) </a:t>
            </a:r>
            <a:r>
              <a:rPr lang="th-TH" sz="3400" b="0" dirty="0">
                <a:latin typeface="Angsana New" pitchFamily="18" charset="-34"/>
                <a:cs typeface="Angsana New" pitchFamily="18" charset="-34"/>
              </a:rPr>
              <a:t>เช่น </a:t>
            </a:r>
            <a:r>
              <a:rPr lang="en-US" sz="3400" b="0" dirty="0">
                <a:latin typeface="Angsana New" pitchFamily="18" charset="-34"/>
                <a:cs typeface="Angsana New" pitchFamily="18" charset="-34"/>
              </a:rPr>
              <a:t>Command, Interpreter, Iterator, Mediator, Memento, Observer, State, Strategy, Template, </a:t>
            </a:r>
            <a:r>
              <a:rPr lang="th-TH" sz="3400" b="0" dirty="0">
                <a:latin typeface="Angsana New" pitchFamily="18" charset="-34"/>
                <a:cs typeface="Angsana New" pitchFamily="18" charset="-34"/>
              </a:rPr>
              <a:t>และ </a:t>
            </a:r>
            <a:r>
              <a:rPr lang="en-US" sz="3400" b="0" dirty="0">
                <a:latin typeface="Angsana New" pitchFamily="18" charset="-34"/>
                <a:cs typeface="Angsana New" pitchFamily="18" charset="-34"/>
              </a:rPr>
              <a:t>Visitor </a:t>
            </a:r>
            <a:r>
              <a:rPr lang="th-TH" sz="3400" b="0" dirty="0">
                <a:latin typeface="Angsana New" pitchFamily="18" charset="-34"/>
                <a:cs typeface="Angsana New" pitchFamily="18" charset="-34"/>
              </a:rPr>
              <a:t>เป็น</a:t>
            </a:r>
            <a:r>
              <a:rPr lang="th-TH" sz="3400" b="0" dirty="0" smtClean="0">
                <a:latin typeface="Angsana New" pitchFamily="18" charset="-34"/>
                <a:cs typeface="Angsana New" pitchFamily="18" charset="-34"/>
              </a:rPr>
              <a:t>ต้น</a:t>
            </a:r>
          </a:p>
          <a:p>
            <a:pPr marL="0" indent="0" algn="thaiDist">
              <a:buNone/>
            </a:pPr>
            <a:r>
              <a:rPr lang="th-TH" sz="3400" b="0" dirty="0">
                <a:latin typeface="Angsana New" pitchFamily="18" charset="-34"/>
                <a:cs typeface="Angsana New" pitchFamily="18" charset="-34"/>
              </a:rPr>
              <a:t/>
            </a:r>
            <a:br>
              <a:rPr lang="th-TH" sz="3400" b="0" dirty="0">
                <a:latin typeface="Angsana New" pitchFamily="18" charset="-34"/>
                <a:cs typeface="Angsana New" pitchFamily="18" charset="-34"/>
              </a:rPr>
            </a:br>
            <a:endParaRPr lang="th-TH" sz="3400" b="0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1936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3568" y="836712"/>
            <a:ext cx="8338120" cy="563563"/>
          </a:xfrm>
        </p:spPr>
        <p:txBody>
          <a:bodyPr/>
          <a:lstStyle/>
          <a:p>
            <a:r>
              <a:rPr lang="th-TH" sz="44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กลุ่มของซอฟต์แวร์และ </a:t>
            </a:r>
            <a:r>
              <a:rPr lang="en-US" sz="44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Framework </a:t>
            </a:r>
            <a:endParaRPr lang="th-TH" sz="44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83567" y="1556792"/>
            <a:ext cx="8280651" cy="4927848"/>
          </a:xfrm>
        </p:spPr>
        <p:txBody>
          <a:bodyPr/>
          <a:lstStyle/>
          <a:p>
            <a:pPr algn="thaiDist"/>
            <a:r>
              <a:rPr lang="th-TH" sz="3600" b="0" dirty="0">
                <a:latin typeface="Angsana New" pitchFamily="18" charset="-34"/>
                <a:cs typeface="Angsana New" pitchFamily="18" charset="-34"/>
              </a:rPr>
              <a:t>วิธีการอย่างหนึ่งที่ช่วยสนับสนุนการออกแบบซอฟต์แวร์</a:t>
            </a:r>
            <a:r>
              <a:rPr lang="th-TH" sz="3600" b="0" dirty="0" smtClean="0">
                <a:latin typeface="Angsana New" pitchFamily="18" charset="-34"/>
                <a:cs typeface="Angsana New" pitchFamily="18" charset="-34"/>
              </a:rPr>
              <a:t>และ               คอม</a:t>
            </a:r>
            <a:r>
              <a:rPr lang="th-TH" sz="3600" b="0" dirty="0">
                <a:latin typeface="Angsana New" pitchFamily="18" charset="-34"/>
                <a:cs typeface="Angsana New" pitchFamily="18" charset="-34"/>
              </a:rPr>
              <a:t>โพเน้นของซอฟต์แวร์ ให้สามารถนำกลับมาใช้ใหม่ได้ก็คือ การกำหนดเป็นกลุ่มของซอฟต์แวร์ (</a:t>
            </a:r>
            <a:r>
              <a:rPr lang="en-US" sz="3600" b="0" dirty="0">
                <a:latin typeface="Angsana New" pitchFamily="18" charset="-34"/>
                <a:cs typeface="Angsana New" pitchFamily="18" charset="-34"/>
              </a:rPr>
              <a:t>Families of Software) </a:t>
            </a:r>
            <a:r>
              <a:rPr lang="th-TH" sz="3600" b="0" dirty="0">
                <a:latin typeface="Angsana New" pitchFamily="18" charset="-34"/>
                <a:cs typeface="Angsana New" pitchFamily="18" charset="-34"/>
              </a:rPr>
              <a:t>ขึ้น ซึ่งรู้จักกันในชื่อ </a:t>
            </a:r>
            <a:r>
              <a:rPr lang="en-US" sz="3600" b="0" dirty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Software Product </a:t>
            </a:r>
            <a:r>
              <a:rPr lang="en-US" sz="3600" b="0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Line</a:t>
            </a:r>
          </a:p>
          <a:p>
            <a:pPr marL="0" indent="0" algn="thaiDist">
              <a:buNone/>
            </a:pPr>
            <a:r>
              <a:rPr lang="en-US" sz="3600" b="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3600" b="0" dirty="0">
                <a:latin typeface="Angsana New" pitchFamily="18" charset="-34"/>
                <a:cs typeface="Angsana New" pitchFamily="18" charset="-34"/>
              </a:rPr>
              <a:t/>
            </a:r>
            <a:br>
              <a:rPr lang="en-US" sz="3600" b="0" dirty="0">
                <a:latin typeface="Angsana New" pitchFamily="18" charset="-34"/>
                <a:cs typeface="Angsana New" pitchFamily="18" charset="-34"/>
              </a:rPr>
            </a:br>
            <a:endParaRPr lang="th-TH" sz="3600" b="0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5856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55576" y="836712"/>
            <a:ext cx="8424936" cy="648072"/>
          </a:xfrm>
        </p:spPr>
        <p:txBody>
          <a:bodyPr/>
          <a:lstStyle/>
          <a:p>
            <a:r>
              <a:rPr lang="th-TH" sz="40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คุณภาพและการประเมินคุณภาพงานออกแบบซอฟต์แวร์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755576" y="1484784"/>
            <a:ext cx="8364504" cy="4423792"/>
          </a:xfrm>
        </p:spPr>
        <p:txBody>
          <a:bodyPr/>
          <a:lstStyle/>
          <a:p>
            <a:pPr marL="0" indent="0" algn="thaiDist">
              <a:buNone/>
            </a:pPr>
            <a:r>
              <a:rPr lang="th-TH" sz="3200" b="0" dirty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เกณฑ์คุณภาพ (</a:t>
            </a:r>
            <a:r>
              <a:rPr lang="en-US" sz="3200" b="0" dirty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Quality Attribute</a:t>
            </a:r>
            <a:r>
              <a:rPr lang="en-US" sz="3200" b="0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)</a:t>
            </a:r>
          </a:p>
          <a:p>
            <a:pPr marL="0" indent="0" algn="thaiDist">
              <a:buNone/>
            </a:pPr>
            <a:r>
              <a:rPr lang="en-US" b="0" dirty="0">
                <a:solidFill>
                  <a:srgbClr val="2C07C9"/>
                </a:solidFill>
                <a:latin typeface="Angsana New" pitchFamily="18" charset="-34"/>
                <a:cs typeface="Angsana New" pitchFamily="18" charset="-34"/>
              </a:rPr>
              <a:t>  1. </a:t>
            </a:r>
            <a:r>
              <a:rPr lang="th-TH" b="0" dirty="0">
                <a:solidFill>
                  <a:srgbClr val="2C07C9"/>
                </a:solidFill>
                <a:latin typeface="Angsana New" pitchFamily="18" charset="-34"/>
                <a:cs typeface="Angsana New" pitchFamily="18" charset="-34"/>
              </a:rPr>
              <a:t>การทำงานของโปรแกรม (</a:t>
            </a:r>
            <a:r>
              <a:rPr lang="en-US" b="0" dirty="0">
                <a:solidFill>
                  <a:srgbClr val="2C07C9"/>
                </a:solidFill>
                <a:latin typeface="Angsana New" pitchFamily="18" charset="-34"/>
                <a:cs typeface="Angsana New" pitchFamily="18" charset="-34"/>
              </a:rPr>
              <a:t>Functionality</a:t>
            </a:r>
            <a:r>
              <a:rPr lang="en-US" b="0" dirty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b="0" dirty="0">
                <a:latin typeface="Angsana New" pitchFamily="18" charset="-34"/>
                <a:cs typeface="Angsana New" pitchFamily="18" charset="-34"/>
              </a:rPr>
              <a:t>จะประเมินจากลักษณะ (</a:t>
            </a:r>
            <a:r>
              <a:rPr lang="en-US" b="0" dirty="0">
                <a:latin typeface="Angsana New" pitchFamily="18" charset="-34"/>
                <a:cs typeface="Angsana New" pitchFamily="18" charset="-34"/>
              </a:rPr>
              <a:t>Feature Set) </a:t>
            </a:r>
            <a:r>
              <a:rPr lang="th-TH" b="0" dirty="0">
                <a:latin typeface="Angsana New" pitchFamily="18" charset="-34"/>
                <a:cs typeface="Angsana New" pitchFamily="18" charset="-34"/>
              </a:rPr>
              <a:t>และความสามารถ (</a:t>
            </a:r>
            <a:r>
              <a:rPr lang="en-US" b="0" dirty="0">
                <a:latin typeface="Angsana New" pitchFamily="18" charset="-34"/>
                <a:cs typeface="Angsana New" pitchFamily="18" charset="-34"/>
              </a:rPr>
              <a:t>Capability) </a:t>
            </a:r>
            <a:r>
              <a:rPr lang="th-TH" b="0" dirty="0">
                <a:latin typeface="Angsana New" pitchFamily="18" charset="-34"/>
                <a:cs typeface="Angsana New" pitchFamily="18" charset="-34"/>
              </a:rPr>
              <a:t>ของโปรแกรม นอกจากนี้ ยังประเมินจากหน้าที่ทั่วไปของโปรแกรม และความปลอดภัยเมื่อต้องทำงานรวมเป็นระบบ </a:t>
            </a:r>
            <a:endParaRPr lang="th-TH" b="0" dirty="0" smtClean="0">
              <a:latin typeface="Angsana New" pitchFamily="18" charset="-34"/>
              <a:cs typeface="Angsana New" pitchFamily="18" charset="-34"/>
            </a:endParaRPr>
          </a:p>
          <a:p>
            <a:pPr marL="0" indent="0" algn="thaiDist">
              <a:buNone/>
            </a:pPr>
            <a:r>
              <a:rPr lang="th-TH" b="0" dirty="0">
                <a:solidFill>
                  <a:srgbClr val="2C07C9"/>
                </a:solidFill>
                <a:latin typeface="Angsana New" pitchFamily="18" charset="-34"/>
                <a:cs typeface="Angsana New" pitchFamily="18" charset="-34"/>
              </a:rPr>
              <a:t>  2. ความสามารถในการใช้งาน (</a:t>
            </a:r>
            <a:r>
              <a:rPr lang="en-US" b="0" dirty="0">
                <a:solidFill>
                  <a:srgbClr val="2C07C9"/>
                </a:solidFill>
                <a:latin typeface="Angsana New" pitchFamily="18" charset="-34"/>
                <a:cs typeface="Angsana New" pitchFamily="18" charset="-34"/>
              </a:rPr>
              <a:t>Usability) </a:t>
            </a:r>
            <a:r>
              <a:rPr lang="th-TH" b="0" dirty="0">
                <a:latin typeface="Angsana New" pitchFamily="18" charset="-34"/>
                <a:cs typeface="Angsana New" pitchFamily="18" charset="-34"/>
              </a:rPr>
              <a:t>พิจารณาจากผลตอบกลับจากการใช้งานของผู้ใช้ ไม่ว่าจะเป็นการใช้งานง่าย และเรียนรู้</a:t>
            </a:r>
            <a:r>
              <a:rPr lang="th-TH" b="0" dirty="0" smtClean="0">
                <a:latin typeface="Angsana New" pitchFamily="18" charset="-34"/>
                <a:cs typeface="Angsana New" pitchFamily="18" charset="-34"/>
              </a:rPr>
              <a:t>ง่าย</a:t>
            </a:r>
          </a:p>
          <a:p>
            <a:pPr marL="0" indent="0" algn="thaiDist">
              <a:buNone/>
            </a:pPr>
            <a:r>
              <a:rPr lang="th-TH" b="0" dirty="0" smtClean="0">
                <a:solidFill>
                  <a:srgbClr val="2C07C9"/>
                </a:solidFill>
                <a:latin typeface="Angsana New" pitchFamily="18" charset="-34"/>
                <a:cs typeface="Angsana New" pitchFamily="18" charset="-34"/>
              </a:rPr>
              <a:t>3. ความน่าเชื่อถือ (</a:t>
            </a:r>
            <a:r>
              <a:rPr lang="en-US" b="0" dirty="0" smtClean="0">
                <a:solidFill>
                  <a:srgbClr val="2C07C9"/>
                </a:solidFill>
                <a:latin typeface="Angsana New" pitchFamily="18" charset="-34"/>
                <a:cs typeface="Angsana New" pitchFamily="18" charset="-34"/>
              </a:rPr>
              <a:t>Reliability) </a:t>
            </a:r>
            <a:r>
              <a:rPr lang="th-TH" b="0" dirty="0" smtClean="0">
                <a:latin typeface="Angsana New" pitchFamily="18" charset="-34"/>
                <a:cs typeface="Angsana New" pitchFamily="18" charset="-34"/>
              </a:rPr>
              <a:t>วัดจากความถี่และความรุนแรงของความผิดพลาดที่เกิดขึ้น ความถูกต้องของผลลัพธ์ที่ได้ เวลาเฉลี่ยของความล้มเหลว (</a:t>
            </a:r>
            <a:r>
              <a:rPr lang="en-US" b="0" dirty="0" err="1" smtClean="0">
                <a:latin typeface="Angsana New" pitchFamily="18" charset="-34"/>
                <a:cs typeface="Angsana New" pitchFamily="18" charset="-34"/>
              </a:rPr>
              <a:t>Mean-Time-To-Failure:MTTF</a:t>
            </a:r>
            <a:r>
              <a:rPr lang="en-US" b="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b="0" dirty="0" smtClean="0">
                <a:latin typeface="Angsana New" pitchFamily="18" charset="-34"/>
                <a:cs typeface="Angsana New" pitchFamily="18" charset="-34"/>
              </a:rPr>
              <a:t>ความสามารถในการกู้คืนระบบ และความสามารถในการคาดการณ์ได้ของโปรแกรม</a:t>
            </a:r>
          </a:p>
          <a:p>
            <a:pPr marL="0" indent="0" algn="thaiDist">
              <a:buNone/>
            </a:pPr>
            <a:r>
              <a:rPr lang="th-TH" b="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200" b="0" dirty="0" smtClean="0">
                <a:latin typeface="Angsana New" pitchFamily="18" charset="-34"/>
                <a:cs typeface="Angsana New" pitchFamily="18" charset="-34"/>
              </a:rPr>
              <a:t/>
            </a:r>
            <a:br>
              <a:rPr lang="th-TH" sz="3200" b="0" dirty="0" smtClean="0">
                <a:latin typeface="Angsana New" pitchFamily="18" charset="-34"/>
                <a:cs typeface="Angsana New" pitchFamily="18" charset="-34"/>
              </a:rPr>
            </a:br>
            <a:r>
              <a:rPr lang="th-TH" sz="3200" b="0" dirty="0">
                <a:latin typeface="Angsana New" pitchFamily="18" charset="-34"/>
                <a:cs typeface="Angsana New" pitchFamily="18" charset="-34"/>
              </a:rPr>
              <a:t/>
            </a:r>
            <a:br>
              <a:rPr lang="th-TH" sz="3200" b="0" dirty="0">
                <a:latin typeface="Angsana New" pitchFamily="18" charset="-34"/>
                <a:cs typeface="Angsana New" pitchFamily="18" charset="-34"/>
              </a:rPr>
            </a:br>
            <a:r>
              <a:rPr lang="en-US" sz="3200" b="0" dirty="0">
                <a:latin typeface="Angsana New" pitchFamily="18" charset="-34"/>
                <a:cs typeface="Angsana New" pitchFamily="18" charset="-34"/>
              </a:rPr>
              <a:t/>
            </a:r>
            <a:br>
              <a:rPr lang="en-US" sz="3200" b="0" dirty="0">
                <a:latin typeface="Angsana New" pitchFamily="18" charset="-34"/>
                <a:cs typeface="Angsana New" pitchFamily="18" charset="-34"/>
              </a:rPr>
            </a:br>
            <a:endParaRPr lang="th-TH" sz="3200" b="0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9086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83567" y="1484784"/>
            <a:ext cx="8280651" cy="4999856"/>
          </a:xfrm>
        </p:spPr>
        <p:txBody>
          <a:bodyPr/>
          <a:lstStyle/>
          <a:p>
            <a:pPr marL="0" indent="0" algn="thaiDist">
              <a:buNone/>
            </a:pPr>
            <a:r>
              <a:rPr lang="th-TH" sz="3600" b="0" dirty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เกณฑ์คุณภาพ (</a:t>
            </a:r>
            <a:r>
              <a:rPr lang="en-US" sz="3600" b="0" dirty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Quality Attribute</a:t>
            </a:r>
            <a:r>
              <a:rPr lang="en-US" sz="3600" b="0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)</a:t>
            </a:r>
          </a:p>
          <a:p>
            <a:pPr marL="0" indent="0" algn="thaiDist">
              <a:buNone/>
            </a:pPr>
            <a:r>
              <a:rPr lang="th-TH" sz="3200" b="0" dirty="0" smtClean="0">
                <a:solidFill>
                  <a:srgbClr val="360086"/>
                </a:solidFill>
                <a:latin typeface="Angsana New" pitchFamily="18" charset="-34"/>
                <a:cs typeface="Angsana New" pitchFamily="18" charset="-34"/>
              </a:rPr>
              <a:t>4</a:t>
            </a:r>
            <a:r>
              <a:rPr lang="th-TH" sz="3200" b="0" dirty="0">
                <a:solidFill>
                  <a:srgbClr val="360086"/>
                </a:solidFill>
                <a:latin typeface="Angsana New" pitchFamily="18" charset="-34"/>
                <a:cs typeface="Angsana New" pitchFamily="18" charset="-34"/>
              </a:rPr>
              <a:t>. ประสิทธิภาพ (</a:t>
            </a:r>
            <a:r>
              <a:rPr lang="en-US" sz="3200" b="0" dirty="0">
                <a:solidFill>
                  <a:srgbClr val="360086"/>
                </a:solidFill>
                <a:latin typeface="Angsana New" pitchFamily="18" charset="-34"/>
                <a:cs typeface="Angsana New" pitchFamily="18" charset="-34"/>
              </a:rPr>
              <a:t>Performance) </a:t>
            </a:r>
            <a:r>
              <a:rPr lang="th-TH" sz="3200" b="0" dirty="0">
                <a:latin typeface="Angsana New" pitchFamily="18" charset="-34"/>
                <a:cs typeface="Angsana New" pitchFamily="18" charset="-34"/>
              </a:rPr>
              <a:t>วัดจากความเร็วของการประมวลผล ระยะเวลาตอบสนอง ทรัพยากรที่ใช้ ปริมาณที่ทำได้ในช่วงเวลาหนึ่ง และประสิทธิผลในการทำงาน </a:t>
            </a:r>
            <a:endParaRPr lang="th-TH" sz="3200" b="0" dirty="0" smtClean="0">
              <a:latin typeface="Angsana New" pitchFamily="18" charset="-34"/>
              <a:cs typeface="Angsana New" pitchFamily="18" charset="-34"/>
            </a:endParaRPr>
          </a:p>
          <a:p>
            <a:pPr marL="0" indent="0" algn="thaiDist">
              <a:buNone/>
            </a:pPr>
            <a:r>
              <a:rPr lang="th-TH" sz="3200" b="0" dirty="0" smtClean="0">
                <a:solidFill>
                  <a:srgbClr val="360086"/>
                </a:solidFill>
                <a:latin typeface="Angsana New" pitchFamily="18" charset="-34"/>
                <a:cs typeface="Angsana New" pitchFamily="18" charset="-34"/>
              </a:rPr>
              <a:t>5</a:t>
            </a:r>
            <a:r>
              <a:rPr lang="th-TH" sz="3200" b="0" dirty="0">
                <a:solidFill>
                  <a:srgbClr val="360086"/>
                </a:solidFill>
                <a:latin typeface="Angsana New" pitchFamily="18" charset="-34"/>
                <a:cs typeface="Angsana New" pitchFamily="18" charset="-34"/>
              </a:rPr>
              <a:t>. ความสามารถในการสนับสนุนการใช้งาน (</a:t>
            </a:r>
            <a:r>
              <a:rPr lang="en-US" sz="3200" b="0" dirty="0">
                <a:solidFill>
                  <a:srgbClr val="360086"/>
                </a:solidFill>
                <a:latin typeface="Angsana New" pitchFamily="18" charset="-34"/>
                <a:cs typeface="Angsana New" pitchFamily="18" charset="-34"/>
              </a:rPr>
              <a:t>Supportability) </a:t>
            </a:r>
            <a:r>
              <a:rPr lang="th-TH" sz="3200" b="0" dirty="0">
                <a:solidFill>
                  <a:srgbClr val="360086"/>
                </a:solidFill>
                <a:latin typeface="Angsana New" pitchFamily="18" charset="-34"/>
                <a:cs typeface="Angsana New" pitchFamily="18" charset="-34"/>
              </a:rPr>
              <a:t>และความสามารถในการบำรุงรักษา (</a:t>
            </a:r>
            <a:r>
              <a:rPr lang="en-US" sz="3200" b="0" dirty="0">
                <a:solidFill>
                  <a:srgbClr val="360086"/>
                </a:solidFill>
                <a:latin typeface="Angsana New" pitchFamily="18" charset="-34"/>
                <a:cs typeface="Angsana New" pitchFamily="18" charset="-34"/>
              </a:rPr>
              <a:t>Maintainability) </a:t>
            </a:r>
            <a:r>
              <a:rPr lang="th-TH" sz="3200" b="0" dirty="0">
                <a:latin typeface="Angsana New" pitchFamily="18" charset="-34"/>
                <a:cs typeface="Angsana New" pitchFamily="18" charset="-34"/>
              </a:rPr>
              <a:t>พิจารณาจากความสามารถในการเพิ่มเติมส่วนกรทำงาน ความสามารถในการแปลงการทำงาน และการบริการ ยังพิจารณาจากความสามารถในการทดสอบ การทำงานข้ามระบบได้ และการจัดสภาพแวดล้อมของระบบ</a:t>
            </a:r>
            <a:r>
              <a:rPr lang="th-TH" sz="3200" b="0" dirty="0" smtClean="0">
                <a:latin typeface="Angsana New" pitchFamily="18" charset="-34"/>
                <a:cs typeface="Angsana New" pitchFamily="18" charset="-34"/>
              </a:rPr>
              <a:t>ด้วย</a:t>
            </a:r>
          </a:p>
          <a:p>
            <a:pPr marL="0" indent="0" algn="thaiDist">
              <a:buNone/>
            </a:pPr>
            <a:r>
              <a:rPr lang="th-TH" sz="3200" b="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600" b="0" dirty="0">
                <a:latin typeface="Angsana New" pitchFamily="18" charset="-34"/>
                <a:cs typeface="Angsana New" pitchFamily="18" charset="-34"/>
              </a:rPr>
              <a:t/>
            </a:r>
            <a:br>
              <a:rPr lang="th-TH" sz="3600" b="0" dirty="0">
                <a:latin typeface="Angsana New" pitchFamily="18" charset="-34"/>
                <a:cs typeface="Angsana New" pitchFamily="18" charset="-34"/>
              </a:rPr>
            </a:br>
            <a:r>
              <a:rPr lang="en-US" sz="3600" b="0" dirty="0">
                <a:latin typeface="Angsana New" pitchFamily="18" charset="-34"/>
                <a:cs typeface="Angsana New" pitchFamily="18" charset="-34"/>
              </a:rPr>
              <a:t/>
            </a:r>
            <a:br>
              <a:rPr lang="en-US" sz="3600" b="0" dirty="0">
                <a:latin typeface="Angsana New" pitchFamily="18" charset="-34"/>
                <a:cs typeface="Angsana New" pitchFamily="18" charset="-34"/>
              </a:rPr>
            </a:br>
            <a:endParaRPr lang="th-TH" sz="3600" b="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ชื่อเรื่อง 1"/>
          <p:cNvSpPr>
            <a:spLocks noGrp="1"/>
          </p:cNvSpPr>
          <p:nvPr>
            <p:ph type="title"/>
          </p:nvPr>
        </p:nvSpPr>
        <p:spPr>
          <a:xfrm>
            <a:off x="755576" y="836712"/>
            <a:ext cx="8424936" cy="648072"/>
          </a:xfrm>
        </p:spPr>
        <p:txBody>
          <a:bodyPr/>
          <a:lstStyle/>
          <a:p>
            <a:r>
              <a:rPr lang="th-TH" sz="40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คุณภาพและการประเมินคุณภาพงานออกแบบซอฟต์แวร์</a:t>
            </a:r>
          </a:p>
        </p:txBody>
      </p:sp>
    </p:spTree>
    <p:extLst>
      <p:ext uri="{BB962C8B-B14F-4D97-AF65-F5344CB8AC3E}">
        <p14:creationId xmlns:p14="http://schemas.microsoft.com/office/powerpoint/2010/main" val="4125084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861226"/>
            <a:ext cx="7391400" cy="563563"/>
          </a:xfrm>
        </p:spPr>
        <p:txBody>
          <a:bodyPr/>
          <a:lstStyle/>
          <a:p>
            <a:r>
              <a:rPr lang="en-US" sz="66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Outline</a:t>
            </a:r>
            <a:endParaRPr lang="en-US" sz="4400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grpSp>
        <p:nvGrpSpPr>
          <p:cNvPr id="14339" name="Group 3"/>
          <p:cNvGrpSpPr>
            <a:grpSpLocks/>
          </p:cNvGrpSpPr>
          <p:nvPr/>
        </p:nvGrpSpPr>
        <p:grpSpPr bwMode="auto">
          <a:xfrm>
            <a:off x="1403648" y="1558750"/>
            <a:ext cx="609600" cy="519187"/>
            <a:chOff x="1110" y="2656"/>
            <a:chExt cx="1549" cy="1351"/>
          </a:xfrm>
        </p:grpSpPr>
        <p:sp>
          <p:nvSpPr>
            <p:cNvPr id="14379" name="AutoShape 4"/>
            <p:cNvSpPr>
              <a:spLocks noChangeArrowheads="1"/>
            </p:cNvSpPr>
            <p:nvPr/>
          </p:nvSpPr>
          <p:spPr bwMode="gray">
            <a:xfrm>
              <a:off x="1123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th-TH" sz="1600"/>
            </a:p>
          </p:txBody>
        </p:sp>
        <p:sp>
          <p:nvSpPr>
            <p:cNvPr id="14380" name="AutoShape 5"/>
            <p:cNvSpPr>
              <a:spLocks noChangeArrowheads="1"/>
            </p:cNvSpPr>
            <p:nvPr/>
          </p:nvSpPr>
          <p:spPr bwMode="gray">
            <a:xfrm>
              <a:off x="1110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500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0">
                  <a:srgbClr val="E6E6E6"/>
                </a:gs>
                <a:gs pos="66000">
                  <a:srgbClr val="7D8496"/>
                </a:gs>
                <a:gs pos="73500">
                  <a:srgbClr val="E6E6E6"/>
                </a:gs>
                <a:gs pos="92500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th-TH" sz="1600"/>
            </a:p>
          </p:txBody>
        </p:sp>
        <p:sp>
          <p:nvSpPr>
            <p:cNvPr id="40966" name="AutoShape 6"/>
            <p:cNvSpPr>
              <a:spLocks noChangeArrowheads="1"/>
            </p:cNvSpPr>
            <p:nvPr/>
          </p:nvSpPr>
          <p:spPr bwMode="gray">
            <a:xfrm>
              <a:off x="1200" y="2737"/>
              <a:ext cx="1349" cy="1167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 sz="1600">
                <a:latin typeface="Arial" charset="0"/>
                <a:cs typeface="+mn-cs"/>
              </a:endParaRPr>
            </a:p>
          </p:txBody>
        </p:sp>
      </p:grpSp>
      <p:grpSp>
        <p:nvGrpSpPr>
          <p:cNvPr id="14340" name="Group 7"/>
          <p:cNvGrpSpPr>
            <a:grpSpLocks/>
          </p:cNvGrpSpPr>
          <p:nvPr/>
        </p:nvGrpSpPr>
        <p:grpSpPr bwMode="auto">
          <a:xfrm>
            <a:off x="1403648" y="2278830"/>
            <a:ext cx="609600" cy="519187"/>
            <a:chOff x="3174" y="2656"/>
            <a:chExt cx="1549" cy="1351"/>
          </a:xfrm>
        </p:grpSpPr>
        <p:sp>
          <p:nvSpPr>
            <p:cNvPr id="14376" name="AutoShape 8"/>
            <p:cNvSpPr>
              <a:spLocks noChangeArrowheads="1"/>
            </p:cNvSpPr>
            <p:nvPr/>
          </p:nvSpPr>
          <p:spPr bwMode="gray">
            <a:xfrm>
              <a:off x="3187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th-TH" sz="1600"/>
            </a:p>
          </p:txBody>
        </p:sp>
        <p:sp>
          <p:nvSpPr>
            <p:cNvPr id="14377" name="AutoShape 9"/>
            <p:cNvSpPr>
              <a:spLocks noChangeArrowheads="1"/>
            </p:cNvSpPr>
            <p:nvPr/>
          </p:nvSpPr>
          <p:spPr bwMode="gray">
            <a:xfrm>
              <a:off x="3174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500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0">
                  <a:srgbClr val="E6E6E6"/>
                </a:gs>
                <a:gs pos="66000">
                  <a:srgbClr val="7D8496"/>
                </a:gs>
                <a:gs pos="73500">
                  <a:srgbClr val="E6E6E6"/>
                </a:gs>
                <a:gs pos="92500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th-TH" sz="1600"/>
            </a:p>
          </p:txBody>
        </p:sp>
        <p:sp>
          <p:nvSpPr>
            <p:cNvPr id="40970" name="AutoShape 10"/>
            <p:cNvSpPr>
              <a:spLocks noChangeArrowheads="1"/>
            </p:cNvSpPr>
            <p:nvPr/>
          </p:nvSpPr>
          <p:spPr bwMode="gray">
            <a:xfrm>
              <a:off x="3264" y="2737"/>
              <a:ext cx="1349" cy="1167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 sz="1600">
                <a:latin typeface="Arial" charset="0"/>
                <a:cs typeface="+mn-cs"/>
              </a:endParaRPr>
            </a:p>
          </p:txBody>
        </p:sp>
      </p:grpSp>
      <p:sp>
        <p:nvSpPr>
          <p:cNvPr id="14341" name="Line 11"/>
          <p:cNvSpPr>
            <a:spLocks noChangeShapeType="1"/>
          </p:cNvSpPr>
          <p:nvPr/>
        </p:nvSpPr>
        <p:spPr bwMode="auto">
          <a:xfrm>
            <a:off x="1907705" y="2060848"/>
            <a:ext cx="4579620" cy="0"/>
          </a:xfrm>
          <a:prstGeom prst="line">
            <a:avLst/>
          </a:prstGeom>
          <a:noFill/>
          <a:ln w="25400">
            <a:solidFill>
              <a:srgbClr val="C0C0C0"/>
            </a:solidFill>
            <a:prstDash val="sysDot"/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h-TH" sz="900"/>
          </a:p>
        </p:txBody>
      </p:sp>
      <p:sp>
        <p:nvSpPr>
          <p:cNvPr id="14342" name="Text Box 12"/>
          <p:cNvSpPr txBox="1">
            <a:spLocks noChangeArrowheads="1"/>
          </p:cNvSpPr>
          <p:nvPr/>
        </p:nvSpPr>
        <p:spPr bwMode="auto">
          <a:xfrm>
            <a:off x="2411760" y="1687084"/>
            <a:ext cx="4749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th-TH" sz="3200" b="1" dirty="0" smtClean="0"/>
              <a:t>ความหมายของการออกแบบซอฟต์แวร์</a:t>
            </a:r>
            <a:endParaRPr lang="en-US" sz="3200" b="1" dirty="0"/>
          </a:p>
        </p:txBody>
      </p:sp>
      <p:sp>
        <p:nvSpPr>
          <p:cNvPr id="14343" name="Text Box 13"/>
          <p:cNvSpPr txBox="1">
            <a:spLocks noChangeArrowheads="1"/>
          </p:cNvSpPr>
          <p:nvPr/>
        </p:nvSpPr>
        <p:spPr bwMode="gray">
          <a:xfrm>
            <a:off x="1639040" y="1572590"/>
            <a:ext cx="26186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sz="2000" b="1" dirty="0"/>
              <a:t>1</a:t>
            </a:r>
          </a:p>
        </p:txBody>
      </p:sp>
      <p:sp>
        <p:nvSpPr>
          <p:cNvPr id="14344" name="Line 14"/>
          <p:cNvSpPr>
            <a:spLocks noChangeShapeType="1"/>
          </p:cNvSpPr>
          <p:nvPr/>
        </p:nvSpPr>
        <p:spPr bwMode="auto">
          <a:xfrm>
            <a:off x="1986262" y="2802781"/>
            <a:ext cx="4579620" cy="0"/>
          </a:xfrm>
          <a:prstGeom prst="line">
            <a:avLst/>
          </a:prstGeom>
          <a:noFill/>
          <a:ln w="25400">
            <a:solidFill>
              <a:srgbClr val="C0C0C0"/>
            </a:solidFill>
            <a:prstDash val="sysDot"/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h-TH" sz="900" dirty="0"/>
          </a:p>
        </p:txBody>
      </p:sp>
      <p:sp>
        <p:nvSpPr>
          <p:cNvPr id="14345" name="Text Box 15"/>
          <p:cNvSpPr txBox="1">
            <a:spLocks noChangeArrowheads="1"/>
          </p:cNvSpPr>
          <p:nvPr/>
        </p:nvSpPr>
        <p:spPr bwMode="auto">
          <a:xfrm>
            <a:off x="2411760" y="2335726"/>
            <a:ext cx="4749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th-TH" sz="3200" b="1" dirty="0" smtClean="0"/>
              <a:t>กระบวนการออกแบบซอฟต์แวร์</a:t>
            </a:r>
            <a:endParaRPr lang="en-US" sz="3200" b="1" dirty="0"/>
          </a:p>
        </p:txBody>
      </p:sp>
      <p:sp>
        <p:nvSpPr>
          <p:cNvPr id="14346" name="Text Box 16"/>
          <p:cNvSpPr txBox="1">
            <a:spLocks noChangeArrowheads="1"/>
          </p:cNvSpPr>
          <p:nvPr/>
        </p:nvSpPr>
        <p:spPr bwMode="gray">
          <a:xfrm>
            <a:off x="1613839" y="2319087"/>
            <a:ext cx="26186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sz="2000" b="1" dirty="0"/>
              <a:t>2</a:t>
            </a:r>
          </a:p>
        </p:txBody>
      </p:sp>
      <p:grpSp>
        <p:nvGrpSpPr>
          <p:cNvPr id="14347" name="Group 17"/>
          <p:cNvGrpSpPr>
            <a:grpSpLocks/>
          </p:cNvGrpSpPr>
          <p:nvPr/>
        </p:nvGrpSpPr>
        <p:grpSpPr bwMode="auto">
          <a:xfrm>
            <a:off x="1403648" y="3070918"/>
            <a:ext cx="609600" cy="519187"/>
            <a:chOff x="1110" y="2656"/>
            <a:chExt cx="1549" cy="1351"/>
          </a:xfrm>
        </p:grpSpPr>
        <p:sp>
          <p:nvSpPr>
            <p:cNvPr id="14373" name="AutoShape 18"/>
            <p:cNvSpPr>
              <a:spLocks noChangeArrowheads="1"/>
            </p:cNvSpPr>
            <p:nvPr/>
          </p:nvSpPr>
          <p:spPr bwMode="gray">
            <a:xfrm>
              <a:off x="1123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th-TH" sz="1600" dirty="0"/>
            </a:p>
          </p:txBody>
        </p:sp>
        <p:sp>
          <p:nvSpPr>
            <p:cNvPr id="14374" name="AutoShape 19"/>
            <p:cNvSpPr>
              <a:spLocks noChangeArrowheads="1"/>
            </p:cNvSpPr>
            <p:nvPr/>
          </p:nvSpPr>
          <p:spPr bwMode="gray">
            <a:xfrm>
              <a:off x="1110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500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0">
                  <a:srgbClr val="E6E6E6"/>
                </a:gs>
                <a:gs pos="66000">
                  <a:srgbClr val="7D8496"/>
                </a:gs>
                <a:gs pos="73500">
                  <a:srgbClr val="E6E6E6"/>
                </a:gs>
                <a:gs pos="92500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th-TH" sz="1600" dirty="0"/>
            </a:p>
          </p:txBody>
        </p:sp>
        <p:sp>
          <p:nvSpPr>
            <p:cNvPr id="40980" name="AutoShape 20"/>
            <p:cNvSpPr>
              <a:spLocks noChangeArrowheads="1"/>
            </p:cNvSpPr>
            <p:nvPr/>
          </p:nvSpPr>
          <p:spPr bwMode="gray">
            <a:xfrm>
              <a:off x="1200" y="2737"/>
              <a:ext cx="1349" cy="1167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 sz="1600" dirty="0">
                <a:latin typeface="Arial" charset="0"/>
                <a:cs typeface="+mn-cs"/>
              </a:endParaRPr>
            </a:p>
          </p:txBody>
        </p:sp>
      </p:grpSp>
      <p:sp>
        <p:nvSpPr>
          <p:cNvPr id="14349" name="Line 25"/>
          <p:cNvSpPr>
            <a:spLocks noChangeShapeType="1"/>
          </p:cNvSpPr>
          <p:nvPr/>
        </p:nvSpPr>
        <p:spPr bwMode="auto">
          <a:xfrm>
            <a:off x="2013249" y="3567881"/>
            <a:ext cx="4579620" cy="0"/>
          </a:xfrm>
          <a:prstGeom prst="line">
            <a:avLst/>
          </a:prstGeom>
          <a:noFill/>
          <a:ln w="25400">
            <a:solidFill>
              <a:srgbClr val="C0C0C0"/>
            </a:solidFill>
            <a:prstDash val="sysDot"/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h-TH" sz="900" dirty="0"/>
          </a:p>
        </p:txBody>
      </p:sp>
      <p:sp>
        <p:nvSpPr>
          <p:cNvPr id="14350" name="Text Box 26"/>
          <p:cNvSpPr txBox="1">
            <a:spLocks noChangeArrowheads="1"/>
          </p:cNvSpPr>
          <p:nvPr/>
        </p:nvSpPr>
        <p:spPr bwMode="auto">
          <a:xfrm>
            <a:off x="2411760" y="3099735"/>
            <a:ext cx="597666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th-TH" sz="3200" b="1" dirty="0" smtClean="0"/>
              <a:t>สถาปัตยกรรมและโครงสร้างสถาปัตยกรรม</a:t>
            </a:r>
            <a:endParaRPr lang="en-US" sz="3200" b="1" dirty="0"/>
          </a:p>
        </p:txBody>
      </p:sp>
      <p:sp>
        <p:nvSpPr>
          <p:cNvPr id="14351" name="Text Box 27"/>
          <p:cNvSpPr txBox="1">
            <a:spLocks noChangeArrowheads="1"/>
          </p:cNvSpPr>
          <p:nvPr/>
        </p:nvSpPr>
        <p:spPr bwMode="gray">
          <a:xfrm>
            <a:off x="1613839" y="3111175"/>
            <a:ext cx="26186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sz="2000" b="1" dirty="0"/>
              <a:t>3</a:t>
            </a:r>
          </a:p>
        </p:txBody>
      </p:sp>
      <p:grpSp>
        <p:nvGrpSpPr>
          <p:cNvPr id="25" name="Group 7"/>
          <p:cNvGrpSpPr>
            <a:grpSpLocks/>
          </p:cNvGrpSpPr>
          <p:nvPr/>
        </p:nvGrpSpPr>
        <p:grpSpPr bwMode="auto">
          <a:xfrm>
            <a:off x="1403648" y="3768347"/>
            <a:ext cx="609600" cy="519187"/>
            <a:chOff x="3174" y="2656"/>
            <a:chExt cx="1549" cy="1351"/>
          </a:xfrm>
        </p:grpSpPr>
        <p:sp>
          <p:nvSpPr>
            <p:cNvPr id="26" name="AutoShape 8"/>
            <p:cNvSpPr>
              <a:spLocks noChangeArrowheads="1"/>
            </p:cNvSpPr>
            <p:nvPr/>
          </p:nvSpPr>
          <p:spPr bwMode="gray">
            <a:xfrm>
              <a:off x="3187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th-TH" sz="1600"/>
            </a:p>
          </p:txBody>
        </p:sp>
        <p:sp>
          <p:nvSpPr>
            <p:cNvPr id="27" name="AutoShape 9"/>
            <p:cNvSpPr>
              <a:spLocks noChangeArrowheads="1"/>
            </p:cNvSpPr>
            <p:nvPr/>
          </p:nvSpPr>
          <p:spPr bwMode="gray">
            <a:xfrm>
              <a:off x="3174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500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0">
                  <a:srgbClr val="E6E6E6"/>
                </a:gs>
                <a:gs pos="66000">
                  <a:srgbClr val="7D8496"/>
                </a:gs>
                <a:gs pos="73500">
                  <a:srgbClr val="E6E6E6"/>
                </a:gs>
                <a:gs pos="92500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th-TH" sz="1600"/>
            </a:p>
          </p:txBody>
        </p:sp>
        <p:sp>
          <p:nvSpPr>
            <p:cNvPr id="28" name="AutoShape 10"/>
            <p:cNvSpPr>
              <a:spLocks noChangeArrowheads="1"/>
            </p:cNvSpPr>
            <p:nvPr/>
          </p:nvSpPr>
          <p:spPr bwMode="gray">
            <a:xfrm>
              <a:off x="3264" y="2737"/>
              <a:ext cx="1349" cy="1167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 sz="1600">
                <a:latin typeface="Arial" charset="0"/>
                <a:cs typeface="+mn-cs"/>
              </a:endParaRPr>
            </a:p>
          </p:txBody>
        </p:sp>
      </p:grpSp>
      <p:sp>
        <p:nvSpPr>
          <p:cNvPr id="29" name="Line 14"/>
          <p:cNvSpPr>
            <a:spLocks noChangeShapeType="1"/>
          </p:cNvSpPr>
          <p:nvPr/>
        </p:nvSpPr>
        <p:spPr bwMode="auto">
          <a:xfrm>
            <a:off x="1986262" y="4292298"/>
            <a:ext cx="4579620" cy="0"/>
          </a:xfrm>
          <a:prstGeom prst="line">
            <a:avLst/>
          </a:prstGeom>
          <a:noFill/>
          <a:ln w="25400">
            <a:solidFill>
              <a:srgbClr val="C0C0C0"/>
            </a:solidFill>
            <a:prstDash val="sysDot"/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h-TH" sz="900" dirty="0"/>
          </a:p>
        </p:txBody>
      </p:sp>
      <p:sp>
        <p:nvSpPr>
          <p:cNvPr id="30" name="Text Box 15"/>
          <p:cNvSpPr txBox="1">
            <a:spLocks noChangeArrowheads="1"/>
          </p:cNvSpPr>
          <p:nvPr/>
        </p:nvSpPr>
        <p:spPr bwMode="auto">
          <a:xfrm>
            <a:off x="2411760" y="3696910"/>
            <a:ext cx="705678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th-TH" sz="3200" b="1" dirty="0" smtClean="0"/>
              <a:t>คุณภาพและการประเมินคุณภาพงานออกแบบซอฟต์แวร์</a:t>
            </a:r>
            <a:endParaRPr lang="en-US" sz="3200" b="1" dirty="0"/>
          </a:p>
        </p:txBody>
      </p:sp>
      <p:sp>
        <p:nvSpPr>
          <p:cNvPr id="31" name="Text Box 16"/>
          <p:cNvSpPr txBox="1">
            <a:spLocks noChangeArrowheads="1"/>
          </p:cNvSpPr>
          <p:nvPr/>
        </p:nvSpPr>
        <p:spPr bwMode="gray">
          <a:xfrm>
            <a:off x="1613839" y="3808604"/>
            <a:ext cx="26186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sz="2000" b="1" dirty="0" smtClean="0"/>
              <a:t>4</a:t>
            </a:r>
            <a:endParaRPr lang="en-US" sz="2000" b="1" dirty="0"/>
          </a:p>
        </p:txBody>
      </p:sp>
      <p:grpSp>
        <p:nvGrpSpPr>
          <p:cNvPr id="32" name="Group 17"/>
          <p:cNvGrpSpPr>
            <a:grpSpLocks/>
          </p:cNvGrpSpPr>
          <p:nvPr/>
        </p:nvGrpSpPr>
        <p:grpSpPr bwMode="auto">
          <a:xfrm>
            <a:off x="1403648" y="4560435"/>
            <a:ext cx="609600" cy="519187"/>
            <a:chOff x="1110" y="2656"/>
            <a:chExt cx="1549" cy="1351"/>
          </a:xfrm>
        </p:grpSpPr>
        <p:sp>
          <p:nvSpPr>
            <p:cNvPr id="33" name="AutoShape 18"/>
            <p:cNvSpPr>
              <a:spLocks noChangeArrowheads="1"/>
            </p:cNvSpPr>
            <p:nvPr/>
          </p:nvSpPr>
          <p:spPr bwMode="gray">
            <a:xfrm>
              <a:off x="1123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th-TH" sz="1600" dirty="0"/>
            </a:p>
          </p:txBody>
        </p:sp>
        <p:sp>
          <p:nvSpPr>
            <p:cNvPr id="34" name="AutoShape 19"/>
            <p:cNvSpPr>
              <a:spLocks noChangeArrowheads="1"/>
            </p:cNvSpPr>
            <p:nvPr/>
          </p:nvSpPr>
          <p:spPr bwMode="gray">
            <a:xfrm>
              <a:off x="1110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500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0">
                  <a:srgbClr val="E6E6E6"/>
                </a:gs>
                <a:gs pos="66000">
                  <a:srgbClr val="7D8496"/>
                </a:gs>
                <a:gs pos="73500">
                  <a:srgbClr val="E6E6E6"/>
                </a:gs>
                <a:gs pos="92500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th-TH" sz="1600" dirty="0"/>
            </a:p>
          </p:txBody>
        </p:sp>
        <p:sp>
          <p:nvSpPr>
            <p:cNvPr id="35" name="AutoShape 20"/>
            <p:cNvSpPr>
              <a:spLocks noChangeArrowheads="1"/>
            </p:cNvSpPr>
            <p:nvPr/>
          </p:nvSpPr>
          <p:spPr bwMode="gray">
            <a:xfrm>
              <a:off x="1200" y="2737"/>
              <a:ext cx="1349" cy="1167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 sz="1600" dirty="0">
                <a:latin typeface="Arial" charset="0"/>
                <a:cs typeface="+mn-cs"/>
              </a:endParaRPr>
            </a:p>
          </p:txBody>
        </p:sp>
      </p:grpSp>
      <p:sp>
        <p:nvSpPr>
          <p:cNvPr id="36" name="Line 25"/>
          <p:cNvSpPr>
            <a:spLocks noChangeShapeType="1"/>
          </p:cNvSpPr>
          <p:nvPr/>
        </p:nvSpPr>
        <p:spPr bwMode="auto">
          <a:xfrm>
            <a:off x="2013249" y="5057398"/>
            <a:ext cx="4579620" cy="0"/>
          </a:xfrm>
          <a:prstGeom prst="line">
            <a:avLst/>
          </a:prstGeom>
          <a:noFill/>
          <a:ln w="25400">
            <a:solidFill>
              <a:srgbClr val="C0C0C0"/>
            </a:solidFill>
            <a:prstDash val="sysDot"/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h-TH" sz="900" dirty="0"/>
          </a:p>
        </p:txBody>
      </p:sp>
      <p:sp>
        <p:nvSpPr>
          <p:cNvPr id="37" name="Text Box 26"/>
          <p:cNvSpPr txBox="1">
            <a:spLocks noChangeArrowheads="1"/>
          </p:cNvSpPr>
          <p:nvPr/>
        </p:nvSpPr>
        <p:spPr bwMode="auto">
          <a:xfrm>
            <a:off x="2411760" y="4589252"/>
            <a:ext cx="4749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th-TH" sz="3200" b="1" dirty="0" smtClean="0"/>
              <a:t>แนวคิดในการออกแบบซอฟต์แวร์</a:t>
            </a:r>
            <a:endParaRPr lang="en-US" sz="3200" b="1" dirty="0"/>
          </a:p>
        </p:txBody>
      </p:sp>
      <p:sp>
        <p:nvSpPr>
          <p:cNvPr id="38" name="Text Box 27"/>
          <p:cNvSpPr txBox="1">
            <a:spLocks noChangeArrowheads="1"/>
          </p:cNvSpPr>
          <p:nvPr/>
        </p:nvSpPr>
        <p:spPr bwMode="gray">
          <a:xfrm>
            <a:off x="1613838" y="4600692"/>
            <a:ext cx="26186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sz="2000" b="1" dirty="0"/>
              <a:t>5</a:t>
            </a:r>
          </a:p>
        </p:txBody>
      </p:sp>
      <p:grpSp>
        <p:nvGrpSpPr>
          <p:cNvPr id="39" name="Group 7"/>
          <p:cNvGrpSpPr>
            <a:grpSpLocks/>
          </p:cNvGrpSpPr>
          <p:nvPr/>
        </p:nvGrpSpPr>
        <p:grpSpPr bwMode="auto">
          <a:xfrm>
            <a:off x="1403648" y="5330457"/>
            <a:ext cx="609600" cy="519187"/>
            <a:chOff x="3174" y="2656"/>
            <a:chExt cx="1549" cy="1351"/>
          </a:xfrm>
        </p:grpSpPr>
        <p:sp>
          <p:nvSpPr>
            <p:cNvPr id="40" name="AutoShape 8"/>
            <p:cNvSpPr>
              <a:spLocks noChangeArrowheads="1"/>
            </p:cNvSpPr>
            <p:nvPr/>
          </p:nvSpPr>
          <p:spPr bwMode="gray">
            <a:xfrm>
              <a:off x="3187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th-TH" sz="1600"/>
            </a:p>
          </p:txBody>
        </p:sp>
        <p:sp>
          <p:nvSpPr>
            <p:cNvPr id="41" name="AutoShape 9"/>
            <p:cNvSpPr>
              <a:spLocks noChangeArrowheads="1"/>
            </p:cNvSpPr>
            <p:nvPr/>
          </p:nvSpPr>
          <p:spPr bwMode="gray">
            <a:xfrm>
              <a:off x="3174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500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0">
                  <a:srgbClr val="E6E6E6"/>
                </a:gs>
                <a:gs pos="66000">
                  <a:srgbClr val="7D8496"/>
                </a:gs>
                <a:gs pos="73500">
                  <a:srgbClr val="E6E6E6"/>
                </a:gs>
                <a:gs pos="92500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th-TH" sz="1600"/>
            </a:p>
          </p:txBody>
        </p:sp>
        <p:sp>
          <p:nvSpPr>
            <p:cNvPr id="42" name="AutoShape 10"/>
            <p:cNvSpPr>
              <a:spLocks noChangeArrowheads="1"/>
            </p:cNvSpPr>
            <p:nvPr/>
          </p:nvSpPr>
          <p:spPr bwMode="gray">
            <a:xfrm>
              <a:off x="3264" y="2737"/>
              <a:ext cx="1349" cy="1167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 sz="1600">
                <a:latin typeface="Arial" charset="0"/>
                <a:cs typeface="+mn-cs"/>
              </a:endParaRPr>
            </a:p>
          </p:txBody>
        </p:sp>
      </p:grpSp>
      <p:sp>
        <p:nvSpPr>
          <p:cNvPr id="43" name="Line 14"/>
          <p:cNvSpPr>
            <a:spLocks noChangeShapeType="1"/>
          </p:cNvSpPr>
          <p:nvPr/>
        </p:nvSpPr>
        <p:spPr bwMode="auto">
          <a:xfrm>
            <a:off x="1986262" y="5854408"/>
            <a:ext cx="4579620" cy="0"/>
          </a:xfrm>
          <a:prstGeom prst="line">
            <a:avLst/>
          </a:prstGeom>
          <a:noFill/>
          <a:ln w="25400">
            <a:solidFill>
              <a:srgbClr val="C0C0C0"/>
            </a:solidFill>
            <a:prstDash val="sysDot"/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h-TH" sz="900" dirty="0"/>
          </a:p>
        </p:txBody>
      </p:sp>
      <p:sp>
        <p:nvSpPr>
          <p:cNvPr id="44" name="Text Box 15"/>
          <p:cNvSpPr txBox="1">
            <a:spLocks noChangeArrowheads="1"/>
          </p:cNvSpPr>
          <p:nvPr/>
        </p:nvSpPr>
        <p:spPr bwMode="auto">
          <a:xfrm>
            <a:off x="2411760" y="5373844"/>
            <a:ext cx="626469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th-TH" b="1" dirty="0" smtClean="0"/>
              <a:t>กลยุทธ์และระเบียบวิธีของการออกแบบซอฟต์แวร์</a:t>
            </a:r>
            <a:endParaRPr lang="en-US" b="1" dirty="0"/>
          </a:p>
        </p:txBody>
      </p:sp>
      <p:sp>
        <p:nvSpPr>
          <p:cNvPr id="45" name="Text Box 16"/>
          <p:cNvSpPr txBox="1">
            <a:spLocks noChangeArrowheads="1"/>
          </p:cNvSpPr>
          <p:nvPr/>
        </p:nvSpPr>
        <p:spPr bwMode="gray">
          <a:xfrm>
            <a:off x="1613839" y="5370714"/>
            <a:ext cx="26186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sz="2000" b="1" dirty="0" smtClean="0"/>
              <a:t>6</a:t>
            </a:r>
            <a:endParaRPr lang="en-US" sz="2000" b="1" dirty="0"/>
          </a:p>
        </p:txBody>
      </p:sp>
      <p:grpSp>
        <p:nvGrpSpPr>
          <p:cNvPr id="46" name="Group 17"/>
          <p:cNvGrpSpPr>
            <a:grpSpLocks/>
          </p:cNvGrpSpPr>
          <p:nvPr/>
        </p:nvGrpSpPr>
        <p:grpSpPr bwMode="auto">
          <a:xfrm>
            <a:off x="1403648" y="6021288"/>
            <a:ext cx="609600" cy="519187"/>
            <a:chOff x="1110" y="2656"/>
            <a:chExt cx="1549" cy="1351"/>
          </a:xfrm>
        </p:grpSpPr>
        <p:sp>
          <p:nvSpPr>
            <p:cNvPr id="47" name="AutoShape 18"/>
            <p:cNvSpPr>
              <a:spLocks noChangeArrowheads="1"/>
            </p:cNvSpPr>
            <p:nvPr/>
          </p:nvSpPr>
          <p:spPr bwMode="gray">
            <a:xfrm>
              <a:off x="1123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th-TH" sz="1600" dirty="0"/>
            </a:p>
          </p:txBody>
        </p:sp>
        <p:sp>
          <p:nvSpPr>
            <p:cNvPr id="48" name="AutoShape 19"/>
            <p:cNvSpPr>
              <a:spLocks noChangeArrowheads="1"/>
            </p:cNvSpPr>
            <p:nvPr/>
          </p:nvSpPr>
          <p:spPr bwMode="gray">
            <a:xfrm>
              <a:off x="1110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500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0">
                  <a:srgbClr val="E6E6E6"/>
                </a:gs>
                <a:gs pos="66000">
                  <a:srgbClr val="7D8496"/>
                </a:gs>
                <a:gs pos="73500">
                  <a:srgbClr val="E6E6E6"/>
                </a:gs>
                <a:gs pos="92500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th-TH" sz="1600" dirty="0"/>
            </a:p>
          </p:txBody>
        </p:sp>
        <p:sp>
          <p:nvSpPr>
            <p:cNvPr id="49" name="AutoShape 20"/>
            <p:cNvSpPr>
              <a:spLocks noChangeArrowheads="1"/>
            </p:cNvSpPr>
            <p:nvPr/>
          </p:nvSpPr>
          <p:spPr bwMode="gray">
            <a:xfrm>
              <a:off x="1200" y="2737"/>
              <a:ext cx="1349" cy="1167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 sz="1600" dirty="0">
                <a:latin typeface="Arial" charset="0"/>
                <a:cs typeface="+mn-cs"/>
              </a:endParaRPr>
            </a:p>
          </p:txBody>
        </p:sp>
      </p:grpSp>
      <p:sp>
        <p:nvSpPr>
          <p:cNvPr id="50" name="Line 25"/>
          <p:cNvSpPr>
            <a:spLocks noChangeShapeType="1"/>
          </p:cNvSpPr>
          <p:nvPr/>
        </p:nvSpPr>
        <p:spPr bwMode="auto">
          <a:xfrm>
            <a:off x="2013249" y="6518251"/>
            <a:ext cx="4579620" cy="0"/>
          </a:xfrm>
          <a:prstGeom prst="line">
            <a:avLst/>
          </a:prstGeom>
          <a:noFill/>
          <a:ln w="25400">
            <a:solidFill>
              <a:srgbClr val="C0C0C0"/>
            </a:solidFill>
            <a:prstDash val="sysDot"/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h-TH" sz="900" dirty="0"/>
          </a:p>
        </p:txBody>
      </p:sp>
      <p:sp>
        <p:nvSpPr>
          <p:cNvPr id="51" name="Text Box 26"/>
          <p:cNvSpPr txBox="1">
            <a:spLocks noChangeArrowheads="1"/>
          </p:cNvSpPr>
          <p:nvPr/>
        </p:nvSpPr>
        <p:spPr bwMode="auto">
          <a:xfrm>
            <a:off x="2411760" y="6050105"/>
            <a:ext cx="4749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th-TH" sz="3200" b="1" dirty="0" smtClean="0"/>
              <a:t>แบบจำลองที่ใช้ในการออกแบบ</a:t>
            </a:r>
            <a:endParaRPr lang="en-US" sz="3200" b="1" dirty="0"/>
          </a:p>
        </p:txBody>
      </p:sp>
      <p:sp>
        <p:nvSpPr>
          <p:cNvPr id="52" name="Text Box 27"/>
          <p:cNvSpPr txBox="1">
            <a:spLocks noChangeArrowheads="1"/>
          </p:cNvSpPr>
          <p:nvPr/>
        </p:nvSpPr>
        <p:spPr bwMode="gray">
          <a:xfrm>
            <a:off x="1613838" y="6061545"/>
            <a:ext cx="26186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sz="2000" b="1" dirty="0" smtClean="0"/>
              <a:t>7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32285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55576" y="836712"/>
            <a:ext cx="8388424" cy="563563"/>
          </a:xfrm>
        </p:spPr>
        <p:txBody>
          <a:bodyPr/>
          <a:lstStyle/>
          <a:p>
            <a:r>
              <a:rPr lang="th-TH" sz="43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คุณภาพและการประเมินคุณภาพงานออกแบบซอฟต์แวร์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755576" y="1484784"/>
            <a:ext cx="8173416" cy="4855840"/>
          </a:xfrm>
        </p:spPr>
        <p:txBody>
          <a:bodyPr/>
          <a:lstStyle/>
          <a:p>
            <a:pPr marL="0" indent="0" algn="thaiDist">
              <a:buNone/>
            </a:pPr>
            <a:r>
              <a:rPr lang="th-TH" sz="3000" b="0" dirty="0">
                <a:latin typeface="Angsana New" pitchFamily="18" charset="-34"/>
                <a:cs typeface="Angsana New" pitchFamily="18" charset="-34"/>
              </a:rPr>
              <a:t>การวิเคราะห์และประเมินคุณภาพ (</a:t>
            </a:r>
            <a:r>
              <a:rPr lang="en-US" sz="3000" b="0" dirty="0">
                <a:latin typeface="Angsana New" pitchFamily="18" charset="-34"/>
                <a:cs typeface="Angsana New" pitchFamily="18" charset="-34"/>
              </a:rPr>
              <a:t>Quality Analysis and Evaluation</a:t>
            </a:r>
            <a:r>
              <a:rPr lang="en-US" sz="3000" b="0" dirty="0" smtClean="0">
                <a:latin typeface="Angsana New" pitchFamily="18" charset="-34"/>
                <a:cs typeface="Angsana New" pitchFamily="18" charset="-34"/>
              </a:rPr>
              <a:t>)</a:t>
            </a:r>
          </a:p>
          <a:p>
            <a:pPr marL="0" indent="0" algn="thaiDist">
              <a:buNone/>
            </a:pPr>
            <a:r>
              <a:rPr lang="th-TH" sz="3000" b="0" dirty="0" smtClean="0">
                <a:latin typeface="Angsana New" pitchFamily="18" charset="-34"/>
                <a:cs typeface="Angsana New" pitchFamily="18" charset="-34"/>
              </a:rPr>
              <a:t>การ</a:t>
            </a:r>
            <a:r>
              <a:rPr lang="th-TH" sz="3000" b="0" dirty="0">
                <a:latin typeface="Angsana New" pitchFamily="18" charset="-34"/>
                <a:cs typeface="Angsana New" pitchFamily="18" charset="-34"/>
              </a:rPr>
              <a:t>วิเคราะห์และการประเมินคุณภาพเป็นกิจกรรมที่ช่วยให้มั่นใจว่าซอฟต์แวร์ที่ถูกออกแบบไว้จะต้องมีคุณภาพโดยทีมงานสามารถใช้เครื่องมือและเทคนิคต่างๆ ในการวิเคราะห์และประเมิน ซึ่งแบ่งตามกิจกรรมได้</a:t>
            </a:r>
            <a:r>
              <a:rPr lang="th-TH" sz="3000" b="0" dirty="0" smtClean="0">
                <a:latin typeface="Angsana New" pitchFamily="18" charset="-34"/>
                <a:cs typeface="Angsana New" pitchFamily="18" charset="-34"/>
              </a:rPr>
              <a:t>ดังนี้</a:t>
            </a:r>
          </a:p>
          <a:p>
            <a:pPr marL="0" indent="0" algn="thaiDist">
              <a:buNone/>
            </a:pPr>
            <a:r>
              <a:rPr lang="th-TH" sz="3000" b="0" dirty="0" smtClean="0">
                <a:solidFill>
                  <a:srgbClr val="360086"/>
                </a:solidFill>
                <a:latin typeface="Angsana New" pitchFamily="18" charset="-34"/>
                <a:cs typeface="Angsana New" pitchFamily="18" charset="-34"/>
              </a:rPr>
              <a:t>1</a:t>
            </a:r>
            <a:r>
              <a:rPr lang="th-TH" sz="3000" b="0" dirty="0">
                <a:solidFill>
                  <a:srgbClr val="360086"/>
                </a:solidFill>
                <a:latin typeface="Angsana New" pitchFamily="18" charset="-34"/>
                <a:cs typeface="Angsana New" pitchFamily="18" charset="-34"/>
              </a:rPr>
              <a:t>. ทบทวนงานออกแบบซอฟต์แวร์ (</a:t>
            </a:r>
            <a:r>
              <a:rPr lang="en-US" sz="3000" b="0" dirty="0">
                <a:solidFill>
                  <a:srgbClr val="360086"/>
                </a:solidFill>
                <a:latin typeface="Angsana New" pitchFamily="18" charset="-34"/>
                <a:cs typeface="Angsana New" pitchFamily="18" charset="-34"/>
              </a:rPr>
              <a:t>Software Design Review) </a:t>
            </a:r>
            <a:r>
              <a:rPr lang="th-TH" sz="3000" b="0" dirty="0">
                <a:latin typeface="Angsana New" pitchFamily="18" charset="-34"/>
                <a:cs typeface="Angsana New" pitchFamily="18" charset="-34"/>
              </a:rPr>
              <a:t>เทคนิคที่ช่วยให้การทบทวนงานออกแบบมีประสิทธิภาพ ได้แก่ </a:t>
            </a:r>
            <a:r>
              <a:rPr lang="en-US" sz="3000" b="0" dirty="0">
                <a:latin typeface="Angsana New" pitchFamily="18" charset="-34"/>
                <a:cs typeface="Angsana New" pitchFamily="18" charset="-34"/>
              </a:rPr>
              <a:t>Group-Based Technique </a:t>
            </a:r>
            <a:r>
              <a:rPr lang="th-TH" sz="3000" b="0" dirty="0">
                <a:latin typeface="Angsana New" pitchFamily="18" charset="-34"/>
                <a:cs typeface="Angsana New" pitchFamily="18" charset="-34"/>
              </a:rPr>
              <a:t>เป็นเทคนิคในการตรวจสอบและปรับปรุงคุณภาพของงานออกแบบ เช่น การทบทวนสถาปัตยกรรมซอฟต์แวร์ และการตรวจสอบอย่างละเอียด เป็นต้น</a:t>
            </a:r>
            <a:br>
              <a:rPr lang="th-TH" sz="3000" b="0" dirty="0">
                <a:latin typeface="Angsana New" pitchFamily="18" charset="-34"/>
                <a:cs typeface="Angsana New" pitchFamily="18" charset="-34"/>
              </a:rPr>
            </a:br>
            <a:r>
              <a:rPr lang="th-TH" sz="3000" b="0" dirty="0">
                <a:latin typeface="Angsana New" pitchFamily="18" charset="-34"/>
                <a:cs typeface="Angsana New" pitchFamily="18" charset="-34"/>
              </a:rPr>
              <a:t>               </a:t>
            </a: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F95A18-CE59-4A10-9127-FA31CA643EDE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3423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83568" y="1556792"/>
            <a:ext cx="8423920" cy="4783832"/>
          </a:xfrm>
        </p:spPr>
        <p:txBody>
          <a:bodyPr/>
          <a:lstStyle/>
          <a:p>
            <a:pPr marL="0" indent="0" algn="thaiDist">
              <a:buNone/>
            </a:pPr>
            <a:r>
              <a:rPr lang="th-TH" sz="3200" b="1" dirty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การวิเคราะห์และประเมินคุณภาพ (</a:t>
            </a:r>
            <a:r>
              <a:rPr lang="en-US" sz="3200" b="1" dirty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Quality Analysis and Evaluation</a:t>
            </a:r>
            <a:r>
              <a:rPr lang="en-US" sz="3200" b="1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)</a:t>
            </a:r>
            <a:endParaRPr lang="th-TH" sz="3200" b="1" dirty="0" smtClean="0">
              <a:solidFill>
                <a:srgbClr val="FFC000"/>
              </a:solidFill>
              <a:latin typeface="Angsana New" pitchFamily="18" charset="-34"/>
              <a:cs typeface="Angsana New" pitchFamily="18" charset="-34"/>
            </a:endParaRPr>
          </a:p>
          <a:p>
            <a:pPr marL="0" indent="0" algn="thaiDist">
              <a:buNone/>
            </a:pPr>
            <a:r>
              <a:rPr lang="th-TH" sz="3200" b="0" dirty="0" smtClean="0">
                <a:solidFill>
                  <a:srgbClr val="360086"/>
                </a:solidFill>
                <a:latin typeface="Angsana New" pitchFamily="18" charset="-34"/>
                <a:cs typeface="Angsana New" pitchFamily="18" charset="-34"/>
              </a:rPr>
              <a:t>2</a:t>
            </a:r>
            <a:r>
              <a:rPr lang="th-TH" sz="3200" b="0" dirty="0">
                <a:solidFill>
                  <a:srgbClr val="360086"/>
                </a:solidFill>
                <a:latin typeface="Angsana New" pitchFamily="18" charset="-34"/>
                <a:cs typeface="Angsana New" pitchFamily="18" charset="-34"/>
              </a:rPr>
              <a:t>. วิเคราะห์งานออกแบบ (</a:t>
            </a:r>
            <a:r>
              <a:rPr lang="en-US" sz="3200" b="0" dirty="0">
                <a:solidFill>
                  <a:srgbClr val="360086"/>
                </a:solidFill>
                <a:latin typeface="Angsana New" pitchFamily="18" charset="-34"/>
                <a:cs typeface="Angsana New" pitchFamily="18" charset="-34"/>
              </a:rPr>
              <a:t>Static Analysis)</a:t>
            </a:r>
            <a:r>
              <a:rPr lang="en-US" sz="3200" b="0" dirty="0">
                <a:latin typeface="Angsana New" pitchFamily="18" charset="-34"/>
                <a:cs typeface="Angsana New" pitchFamily="18" charset="-34"/>
              </a:rPr>
              <a:t>  </a:t>
            </a:r>
            <a:r>
              <a:rPr lang="th-TH" sz="3200" b="0" dirty="0">
                <a:latin typeface="Angsana New" pitchFamily="18" charset="-34"/>
                <a:cs typeface="Angsana New" pitchFamily="18" charset="-34"/>
              </a:rPr>
              <a:t>ผลที่ได้จากการวิเคราะห์จะนำไปประเมินคุณภาพของงานออกแบบ เทคนิคที่ช่วยใช้การวิเคราะห์มีประสิทธิภาพ เช่น </a:t>
            </a:r>
            <a:r>
              <a:rPr lang="en-US" sz="3200" b="0" dirty="0">
                <a:latin typeface="Angsana New" pitchFamily="18" charset="-34"/>
                <a:cs typeface="Angsana New" pitchFamily="18" charset="-34"/>
              </a:rPr>
              <a:t>Fault-tree Analysis, Auto-cross Checking </a:t>
            </a:r>
            <a:r>
              <a:rPr lang="th-TH" sz="3200" b="0" dirty="0">
                <a:latin typeface="Angsana New" pitchFamily="18" charset="-34"/>
                <a:cs typeface="Angsana New" pitchFamily="18" charset="-34"/>
              </a:rPr>
              <a:t>เป็น</a:t>
            </a:r>
            <a:r>
              <a:rPr lang="th-TH" sz="3200" b="0" dirty="0" smtClean="0">
                <a:latin typeface="Angsana New" pitchFamily="18" charset="-34"/>
                <a:cs typeface="Angsana New" pitchFamily="18" charset="-34"/>
              </a:rPr>
              <a:t>ต้น</a:t>
            </a:r>
          </a:p>
          <a:p>
            <a:pPr marL="0" indent="0" algn="thaiDist">
              <a:buNone/>
            </a:pPr>
            <a:r>
              <a:rPr lang="th-TH" sz="3200" b="0" dirty="0" smtClean="0">
                <a:solidFill>
                  <a:srgbClr val="360086"/>
                </a:solidFill>
                <a:latin typeface="Angsana New" pitchFamily="18" charset="-34"/>
                <a:cs typeface="Angsana New" pitchFamily="18" charset="-34"/>
              </a:rPr>
              <a:t>3</a:t>
            </a:r>
            <a:r>
              <a:rPr lang="th-TH" sz="3200" b="0" dirty="0">
                <a:solidFill>
                  <a:srgbClr val="360086"/>
                </a:solidFill>
                <a:latin typeface="Angsana New" pitchFamily="18" charset="-34"/>
                <a:cs typeface="Angsana New" pitchFamily="18" charset="-34"/>
              </a:rPr>
              <a:t>. การจำลองสถานการณ์และการสร้างต้นแบบ (</a:t>
            </a:r>
            <a:r>
              <a:rPr lang="en-US" sz="3200" b="0" dirty="0">
                <a:solidFill>
                  <a:srgbClr val="360086"/>
                </a:solidFill>
                <a:latin typeface="Angsana New" pitchFamily="18" charset="-34"/>
                <a:cs typeface="Angsana New" pitchFamily="18" charset="-34"/>
              </a:rPr>
              <a:t>Simulation and Prototyping</a:t>
            </a:r>
            <a:r>
              <a:rPr lang="en-US" sz="3200" b="0" dirty="0" smtClean="0">
                <a:solidFill>
                  <a:srgbClr val="360086"/>
                </a:solidFill>
                <a:latin typeface="Angsana New" pitchFamily="18" charset="-34"/>
                <a:cs typeface="Angsana New" pitchFamily="18" charset="-34"/>
              </a:rPr>
              <a:t>)</a:t>
            </a:r>
          </a:p>
          <a:p>
            <a:pPr marL="0" indent="0" algn="thaiDist">
              <a:buNone/>
            </a:pPr>
            <a:r>
              <a:rPr lang="en-US" sz="3200" b="0" dirty="0" smtClean="0">
                <a:solidFill>
                  <a:srgbClr val="360086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200" b="0" dirty="0">
                <a:latin typeface="Angsana New" pitchFamily="18" charset="-34"/>
                <a:cs typeface="Angsana New" pitchFamily="18" charset="-34"/>
              </a:rPr>
              <a:t>เช่น การจำลองเหตุการณ์ประสิทธิภาพของซอฟต์แวร์ และการสร้างต้นแบบซอฟต์แวร์เพื่อทดสอบความเป็นไปได้ เป็นต้น</a:t>
            </a:r>
            <a:r>
              <a:rPr lang="th-TH" sz="3600" b="0" dirty="0">
                <a:latin typeface="Angsana New" pitchFamily="18" charset="-34"/>
                <a:cs typeface="Angsana New" pitchFamily="18" charset="-34"/>
              </a:rPr>
              <a:t/>
            </a:r>
            <a:br>
              <a:rPr lang="th-TH" sz="3600" b="0" dirty="0">
                <a:latin typeface="Angsana New" pitchFamily="18" charset="-34"/>
                <a:cs typeface="Angsana New" pitchFamily="18" charset="-34"/>
              </a:rPr>
            </a:br>
            <a:endParaRPr lang="th-TH" sz="3600" b="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ชื่อเรื่อง 1"/>
          <p:cNvSpPr>
            <a:spLocks noGrp="1"/>
          </p:cNvSpPr>
          <p:nvPr>
            <p:ph type="title"/>
          </p:nvPr>
        </p:nvSpPr>
        <p:spPr>
          <a:xfrm>
            <a:off x="755576" y="836712"/>
            <a:ext cx="8388424" cy="563563"/>
          </a:xfrm>
        </p:spPr>
        <p:txBody>
          <a:bodyPr/>
          <a:lstStyle/>
          <a:p>
            <a:r>
              <a:rPr lang="th-TH" sz="43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คุณภาพและการประเมินคุณภาพงานออกแบบซอฟต์แวร์</a:t>
            </a:r>
          </a:p>
        </p:txBody>
      </p:sp>
    </p:spTree>
    <p:extLst>
      <p:ext uri="{BB962C8B-B14F-4D97-AF65-F5344CB8AC3E}">
        <p14:creationId xmlns:p14="http://schemas.microsoft.com/office/powerpoint/2010/main" val="28586572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755576" y="1556792"/>
            <a:ext cx="8388424" cy="4639816"/>
          </a:xfrm>
        </p:spPr>
        <p:txBody>
          <a:bodyPr/>
          <a:lstStyle/>
          <a:p>
            <a:pPr marL="0" indent="0" algn="thaiDist">
              <a:buNone/>
            </a:pPr>
            <a:r>
              <a:rPr lang="th-TH" sz="3600" b="1" dirty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การวัด (</a:t>
            </a:r>
            <a:r>
              <a:rPr lang="en-US" sz="3600" b="1" dirty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Measure</a:t>
            </a:r>
            <a:r>
              <a:rPr lang="en-US" sz="3600" b="1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)</a:t>
            </a:r>
          </a:p>
          <a:p>
            <a:pPr marL="0" indent="0" algn="thaiDist">
              <a:buNone/>
            </a:pPr>
            <a:r>
              <a:rPr lang="th-TH" sz="3200" b="0" dirty="0" smtClean="0">
                <a:latin typeface="Angsana New" pitchFamily="18" charset="-34"/>
                <a:cs typeface="Angsana New" pitchFamily="18" charset="-34"/>
              </a:rPr>
              <a:t>การ</a:t>
            </a:r>
            <a:r>
              <a:rPr lang="th-TH" sz="3200" b="0" dirty="0">
                <a:latin typeface="Angsana New" pitchFamily="18" charset="-34"/>
                <a:cs typeface="Angsana New" pitchFamily="18" charset="-34"/>
              </a:rPr>
              <a:t>วัดสามารถใช้กับการประเมินหรือการประมาณการคุณลักษณะบางอย่าง เช่น ขนาด โครงสร้าง หรือคุณภาพ ของซอฟต์แวร์ได้ แต่การวัดคุณภาพของการออกแบบซอฟต์แวร์จะแบ่งออกเป็น 2 ประเภท </a:t>
            </a:r>
            <a:r>
              <a:rPr lang="th-TH" sz="3200" b="0" dirty="0" smtClean="0">
                <a:latin typeface="Angsana New" pitchFamily="18" charset="-34"/>
                <a:cs typeface="Angsana New" pitchFamily="18" charset="-34"/>
              </a:rPr>
              <a:t>ดังนี้</a:t>
            </a:r>
          </a:p>
          <a:p>
            <a:pPr marL="0" indent="0" algn="thaiDist">
              <a:buNone/>
            </a:pPr>
            <a:r>
              <a:rPr lang="th-TH" sz="3200" b="0" dirty="0" smtClean="0">
                <a:solidFill>
                  <a:srgbClr val="2C07C9"/>
                </a:solidFill>
                <a:latin typeface="Angsana New" pitchFamily="18" charset="-34"/>
                <a:cs typeface="Angsana New" pitchFamily="18" charset="-34"/>
              </a:rPr>
              <a:t>1</a:t>
            </a:r>
            <a:r>
              <a:rPr lang="th-TH" sz="3200" b="0" dirty="0">
                <a:solidFill>
                  <a:srgbClr val="2C07C9"/>
                </a:solidFill>
                <a:latin typeface="Angsana New" pitchFamily="18" charset="-34"/>
                <a:cs typeface="Angsana New" pitchFamily="18" charset="-34"/>
              </a:rPr>
              <a:t>. การวัดการออกแบบเชิงฟังก์ชัน (</a:t>
            </a:r>
            <a:r>
              <a:rPr lang="en-US" sz="3200" b="0" dirty="0">
                <a:solidFill>
                  <a:srgbClr val="2C07C9"/>
                </a:solidFill>
                <a:latin typeface="Angsana New" pitchFamily="18" charset="-34"/>
                <a:cs typeface="Angsana New" pitchFamily="18" charset="-34"/>
              </a:rPr>
              <a:t>Function-Oriented Measure</a:t>
            </a:r>
            <a:r>
              <a:rPr lang="en-US" sz="3200" b="0" dirty="0" smtClean="0">
                <a:solidFill>
                  <a:srgbClr val="2C07C9"/>
                </a:solidFill>
                <a:latin typeface="Angsana New" pitchFamily="18" charset="-34"/>
                <a:cs typeface="Angsana New" pitchFamily="18" charset="-34"/>
              </a:rPr>
              <a:t>)</a:t>
            </a:r>
          </a:p>
          <a:p>
            <a:pPr marL="0" indent="0" algn="thaiDist">
              <a:buNone/>
            </a:pPr>
            <a:r>
              <a:rPr lang="en-US" sz="3200" b="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200" b="0" dirty="0">
                <a:latin typeface="Angsana New" pitchFamily="18" charset="-34"/>
                <a:cs typeface="Angsana New" pitchFamily="18" charset="-34"/>
              </a:rPr>
              <a:t>ใช้กับซอฟต์แวร์ที่ออกแบบด้วย แนวคิดเชิงโครงสร้าง ที่มีการแบ่งระบบใหญ่ออกเป็นระบบย่อยตามหน้าที่ เรียกว่า โมดูล และนำเสนอด้วยแผนภาพเชิงโครงสร้าง การวัดคุณภาพประเภทนี้จึงสามารถวัดได้จากคุณลักษณะของโมดูล เช่น </a:t>
            </a:r>
            <a:r>
              <a:rPr lang="en-US" sz="3200" b="0" dirty="0">
                <a:latin typeface="Angsana New" pitchFamily="18" charset="-34"/>
                <a:cs typeface="Angsana New" pitchFamily="18" charset="-34"/>
              </a:rPr>
              <a:t>Coupling </a:t>
            </a:r>
            <a:r>
              <a:rPr lang="en-US" sz="3200" b="0" dirty="0" smtClean="0">
                <a:latin typeface="Angsana New" pitchFamily="18" charset="-34"/>
                <a:cs typeface="Angsana New" pitchFamily="18" charset="-34"/>
              </a:rPr>
              <a:t>Cohesion</a:t>
            </a:r>
          </a:p>
          <a:p>
            <a:pPr marL="0" indent="0" algn="thaiDist">
              <a:buNone/>
            </a:pPr>
            <a:r>
              <a:rPr lang="en-US" sz="3200" dirty="0">
                <a:latin typeface="Angsana New" pitchFamily="18" charset="-34"/>
                <a:cs typeface="Angsana New" pitchFamily="18" charset="-34"/>
              </a:rPr>
              <a:t/>
            </a:r>
            <a:br>
              <a:rPr lang="en-US" sz="3200" dirty="0">
                <a:latin typeface="Angsana New" pitchFamily="18" charset="-34"/>
                <a:cs typeface="Angsana New" pitchFamily="18" charset="-34"/>
              </a:rPr>
            </a:br>
            <a:r>
              <a:rPr lang="th-TH" sz="3200" dirty="0">
                <a:latin typeface="Angsana New" pitchFamily="18" charset="-34"/>
                <a:cs typeface="Angsana New" pitchFamily="18" charset="-34"/>
              </a:rPr>
              <a:t/>
            </a:r>
            <a:br>
              <a:rPr lang="th-TH" sz="3200" dirty="0">
                <a:latin typeface="Angsana New" pitchFamily="18" charset="-34"/>
                <a:cs typeface="Angsana New" pitchFamily="18" charset="-34"/>
              </a:rPr>
            </a:br>
            <a:endParaRPr lang="th-TH" sz="36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ชื่อเรื่อง 1"/>
          <p:cNvSpPr txBox="1">
            <a:spLocks/>
          </p:cNvSpPr>
          <p:nvPr/>
        </p:nvSpPr>
        <p:spPr bwMode="auto">
          <a:xfrm>
            <a:off x="755576" y="836712"/>
            <a:ext cx="8388424" cy="56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th-TH" sz="4300" kern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คุณภาพและการประเมินคุณภาพงานออกแบบซอฟต์แวร์</a:t>
            </a:r>
            <a:endParaRPr lang="th-TH" sz="4300" kern="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984222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83568" y="1556792"/>
            <a:ext cx="8460432" cy="4639816"/>
          </a:xfrm>
        </p:spPr>
        <p:txBody>
          <a:bodyPr/>
          <a:lstStyle/>
          <a:p>
            <a:pPr marL="0" indent="0" algn="thaiDist">
              <a:buNone/>
            </a:pPr>
            <a:r>
              <a:rPr lang="th-TH" sz="3600" b="1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การวัด (</a:t>
            </a:r>
            <a:r>
              <a:rPr lang="en-US" sz="3600" b="1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Measure</a:t>
            </a:r>
            <a:r>
              <a:rPr lang="en-US" sz="3600" b="1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)</a:t>
            </a:r>
          </a:p>
          <a:p>
            <a:pPr marL="0" indent="0" algn="thaiDist">
              <a:buNone/>
            </a:pPr>
            <a:r>
              <a:rPr lang="en-US" sz="3600" b="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ngsana New" pitchFamily="18" charset="-34"/>
                <a:cs typeface="Angsana New" pitchFamily="18" charset="-34"/>
              </a:rPr>
              <a:t>2</a:t>
            </a:r>
            <a:r>
              <a:rPr lang="en-US" sz="3600" b="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ngsana New" pitchFamily="18" charset="-34"/>
                <a:cs typeface="Angsana New" pitchFamily="18" charset="-34"/>
              </a:rPr>
              <a:t>. </a:t>
            </a:r>
            <a:r>
              <a:rPr lang="th-TH" sz="3600" b="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ngsana New" pitchFamily="18" charset="-34"/>
                <a:cs typeface="Angsana New" pitchFamily="18" charset="-34"/>
              </a:rPr>
              <a:t>การวัดการออกแบบเชิงวัตถุ (</a:t>
            </a:r>
            <a:r>
              <a:rPr lang="en-US" sz="3600" b="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ngsana New" pitchFamily="18" charset="-34"/>
                <a:cs typeface="Angsana New" pitchFamily="18" charset="-34"/>
              </a:rPr>
              <a:t>Object-Oriented Design Measure) </a:t>
            </a:r>
            <a:r>
              <a:rPr lang="th-TH" sz="3600" b="0" dirty="0" smtClean="0">
                <a:latin typeface="Angsana New" pitchFamily="18" charset="-34"/>
                <a:cs typeface="Angsana New" pitchFamily="18" charset="-34"/>
              </a:rPr>
              <a:t>ใช้กับซอฟต์แวร์ที่ถูกออกแบบด้วยแนวทางเชิงวัตถุ ที่มีการจัดให้ทุกสิ่งของระบบเป็นวัตถุ และนำเสนอโครงสร้างของซอฟต์แวร์ด้วย </a:t>
            </a:r>
            <a:r>
              <a:rPr lang="en-US" sz="3600" b="0" dirty="0" smtClean="0">
                <a:latin typeface="Angsana New" pitchFamily="18" charset="-34"/>
                <a:cs typeface="Angsana New" pitchFamily="18" charset="-34"/>
              </a:rPr>
              <a:t>Class Diagram </a:t>
            </a:r>
            <a:r>
              <a:rPr lang="th-TH" sz="3600" b="0" dirty="0" smtClean="0">
                <a:latin typeface="Angsana New" pitchFamily="18" charset="-34"/>
                <a:cs typeface="Angsana New" pitchFamily="18" charset="-34"/>
              </a:rPr>
              <a:t>การวัดคุณภาพประเภทนี้ จึงสามารถวัดได้จากลักษณะภายในคลาส เช่น การวัดความสัมพันธ์ระหว่าคลาส การนับจำนวนการโต้ตอบกันระหว่างเมธอดของ</a:t>
            </a:r>
            <a:r>
              <a:rPr lang="th-TH" sz="3600" b="0" dirty="0" smtClean="0">
                <a:latin typeface="Angsana New" pitchFamily="18" charset="-34"/>
                <a:cs typeface="Angsana New" pitchFamily="18" charset="-34"/>
              </a:rPr>
              <a:t>คลาส</a:t>
            </a:r>
          </a:p>
          <a:p>
            <a:pPr marL="0" indent="0" algn="thaiDist">
              <a:buNone/>
            </a:pP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/>
            </a:r>
            <a:br>
              <a:rPr lang="th-TH" sz="3600" dirty="0" smtClean="0">
                <a:latin typeface="Angsana New" pitchFamily="18" charset="-34"/>
                <a:cs typeface="Angsana New" pitchFamily="18" charset="-34"/>
              </a:rPr>
            </a:br>
            <a:endParaRPr lang="th-TH" sz="40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ชื่อเรื่อง 1"/>
          <p:cNvSpPr>
            <a:spLocks noGrp="1"/>
          </p:cNvSpPr>
          <p:nvPr>
            <p:ph type="title"/>
          </p:nvPr>
        </p:nvSpPr>
        <p:spPr>
          <a:xfrm>
            <a:off x="755576" y="836712"/>
            <a:ext cx="8388424" cy="563563"/>
          </a:xfrm>
        </p:spPr>
        <p:txBody>
          <a:bodyPr/>
          <a:lstStyle/>
          <a:p>
            <a:r>
              <a:rPr lang="th-TH" sz="43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คุณภาพและการประเมินคุณภาพงานออกแบบซอฟต์แวร์</a:t>
            </a:r>
          </a:p>
        </p:txBody>
      </p:sp>
    </p:spTree>
    <p:extLst>
      <p:ext uri="{BB962C8B-B14F-4D97-AF65-F5344CB8AC3E}">
        <p14:creationId xmlns:p14="http://schemas.microsoft.com/office/powerpoint/2010/main" val="908150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55576" y="836712"/>
            <a:ext cx="5328592" cy="648072"/>
          </a:xfrm>
        </p:spPr>
        <p:txBody>
          <a:bodyPr/>
          <a:lstStyle/>
          <a:p>
            <a:r>
              <a:rPr lang="th-TH" sz="4400" dirty="0">
                <a:solidFill>
                  <a:schemeClr val="tx1"/>
                </a:solidFill>
              </a:rPr>
              <a:t>หลักการออกแบบซอฟต์แวร์ </a:t>
            </a:r>
            <a:endParaRPr lang="th-TH" sz="44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755576" y="1484784"/>
            <a:ext cx="8208912" cy="4423792"/>
          </a:xfrm>
        </p:spPr>
        <p:txBody>
          <a:bodyPr/>
          <a:lstStyle/>
          <a:p>
            <a:pPr marL="0" indent="0" algn="thaiDist">
              <a:spcBef>
                <a:spcPts val="0"/>
              </a:spcBef>
              <a:buNone/>
            </a:pPr>
            <a:r>
              <a:rPr lang="th-TH" sz="3000" b="0" dirty="0">
                <a:latin typeface="Angsana New" pitchFamily="18" charset="-34"/>
                <a:cs typeface="Angsana New" pitchFamily="18" charset="-34"/>
              </a:rPr>
              <a:t>เนื่องจากการออกแบบซอฟต์แวร์ต้องคำนึงถึงคุณภาพของซอฟต์แวร์ที่จะผลิตด้วย ดังนั้น ทีมงานจึงควรใช้แนวทางการออกแบบบางประการ เพื่อนำไปสู่การออกแบบที่ดี </a:t>
            </a:r>
            <a:r>
              <a:rPr lang="th-TH" sz="3000" b="0" dirty="0" smtClean="0">
                <a:latin typeface="Angsana New" pitchFamily="18" charset="-34"/>
                <a:cs typeface="Angsana New" pitchFamily="18" charset="-34"/>
              </a:rPr>
              <a:t>ดังนี้</a:t>
            </a:r>
          </a:p>
          <a:p>
            <a:pPr marL="0" indent="0" algn="thaiDist">
              <a:spcBef>
                <a:spcPts val="0"/>
              </a:spcBef>
              <a:buNone/>
            </a:pPr>
            <a:r>
              <a:rPr lang="th-TH" sz="3000" b="0" dirty="0" smtClean="0">
                <a:latin typeface="Angsana New" pitchFamily="18" charset="-34"/>
                <a:cs typeface="Angsana New" pitchFamily="18" charset="-34"/>
              </a:rPr>
              <a:t>1</a:t>
            </a:r>
            <a:r>
              <a:rPr lang="th-TH" sz="3000" b="0" dirty="0">
                <a:latin typeface="Angsana New" pitchFamily="18" charset="-34"/>
                <a:cs typeface="Angsana New" pitchFamily="18" charset="-34"/>
              </a:rPr>
              <a:t>. การออกแบบควรแสดงให้เห็นถึงรูปแบบสถาปัตยกรรมที่เลือกใช้อย่างชัดเจนและมีแบบแผน        </a:t>
            </a:r>
            <a:endParaRPr lang="th-TH" sz="3000" b="0" dirty="0" smtClean="0">
              <a:latin typeface="Angsana New" pitchFamily="18" charset="-34"/>
              <a:cs typeface="Angsana New" pitchFamily="18" charset="-34"/>
            </a:endParaRPr>
          </a:p>
          <a:p>
            <a:pPr marL="0" indent="0" algn="thaiDist">
              <a:spcBef>
                <a:spcPts val="0"/>
              </a:spcBef>
              <a:buNone/>
            </a:pPr>
            <a:r>
              <a:rPr lang="th-TH" sz="3000" b="0" dirty="0" smtClean="0">
                <a:latin typeface="Angsana New" pitchFamily="18" charset="-34"/>
                <a:cs typeface="Angsana New" pitchFamily="18" charset="-34"/>
              </a:rPr>
              <a:t>2</a:t>
            </a:r>
            <a:r>
              <a:rPr lang="th-TH" sz="3000" b="0" dirty="0">
                <a:latin typeface="Angsana New" pitchFamily="18" charset="-34"/>
                <a:cs typeface="Angsana New" pitchFamily="18" charset="-34"/>
              </a:rPr>
              <a:t>. การออกแบบควรมิลักษณะเป็น</a:t>
            </a:r>
            <a:r>
              <a:rPr lang="th-TH" sz="3000" b="0" dirty="0" smtClean="0">
                <a:latin typeface="Angsana New" pitchFamily="18" charset="-34"/>
                <a:cs typeface="Angsana New" pitchFamily="18" charset="-34"/>
              </a:rPr>
              <a:t>โมดูล</a:t>
            </a:r>
          </a:p>
          <a:p>
            <a:pPr marL="0" indent="0" algn="thaiDist">
              <a:spcBef>
                <a:spcPts val="0"/>
              </a:spcBef>
              <a:buNone/>
            </a:pPr>
            <a:r>
              <a:rPr lang="th-TH" sz="3000" b="0" dirty="0" smtClean="0">
                <a:latin typeface="Angsana New" pitchFamily="18" charset="-34"/>
                <a:cs typeface="Angsana New" pitchFamily="18" charset="-34"/>
              </a:rPr>
              <a:t>3</a:t>
            </a:r>
            <a:r>
              <a:rPr lang="th-TH" sz="3000" b="0" dirty="0">
                <a:latin typeface="Angsana New" pitchFamily="18" charset="-34"/>
                <a:cs typeface="Angsana New" pitchFamily="18" charset="-34"/>
              </a:rPr>
              <a:t>. การออกแบบควรนำเสนอด้านข้อมูล สถาปัตยกรรม ส่วนประสาน และคอมโพ</a:t>
            </a:r>
            <a:r>
              <a:rPr lang="th-TH" sz="3000" b="0" dirty="0" err="1">
                <a:latin typeface="Angsana New" pitchFamily="18" charset="-34"/>
                <a:cs typeface="Angsana New" pitchFamily="18" charset="-34"/>
              </a:rPr>
              <a:t>เน้นท์</a:t>
            </a:r>
            <a:r>
              <a:rPr lang="th-TH" sz="3000" b="0" dirty="0">
                <a:latin typeface="Angsana New" pitchFamily="18" charset="-34"/>
                <a:cs typeface="Angsana New" pitchFamily="18" charset="-34"/>
              </a:rPr>
              <a:t>ที่</a:t>
            </a:r>
            <a:r>
              <a:rPr lang="th-TH" sz="3000" b="0" dirty="0" smtClean="0">
                <a:latin typeface="Angsana New" pitchFamily="18" charset="-34"/>
                <a:cs typeface="Angsana New" pitchFamily="18" charset="-34"/>
              </a:rPr>
              <a:t>ชัดเจน</a:t>
            </a:r>
          </a:p>
          <a:p>
            <a:pPr marL="0" indent="0" algn="thaiDist">
              <a:spcBef>
                <a:spcPts val="0"/>
              </a:spcBef>
              <a:buNone/>
            </a:pPr>
            <a:r>
              <a:rPr lang="th-TH" sz="3000" b="0" dirty="0" smtClean="0">
                <a:latin typeface="Angsana New" pitchFamily="18" charset="-34"/>
                <a:cs typeface="Angsana New" pitchFamily="18" charset="-34"/>
              </a:rPr>
              <a:t>4</a:t>
            </a:r>
            <a:r>
              <a:rPr lang="th-TH" sz="3000" b="0" dirty="0">
                <a:latin typeface="Angsana New" pitchFamily="18" charset="-34"/>
                <a:cs typeface="Angsana New" pitchFamily="18" charset="-34"/>
              </a:rPr>
              <a:t>. ควรออกแบบคอมโพ</a:t>
            </a:r>
            <a:r>
              <a:rPr lang="th-TH" sz="3000" b="0" dirty="0" err="1">
                <a:latin typeface="Angsana New" pitchFamily="18" charset="-34"/>
                <a:cs typeface="Angsana New" pitchFamily="18" charset="-34"/>
              </a:rPr>
              <a:t>เน้นท์</a:t>
            </a:r>
            <a:r>
              <a:rPr lang="th-TH" sz="3000" b="0" dirty="0">
                <a:latin typeface="Angsana New" pitchFamily="18" charset="-34"/>
                <a:cs typeface="Angsana New" pitchFamily="18" charset="-34"/>
              </a:rPr>
              <a:t>ให้มีอิสระต่อ</a:t>
            </a:r>
            <a:r>
              <a:rPr lang="th-TH" sz="3000" b="0" dirty="0" smtClean="0">
                <a:latin typeface="Angsana New" pitchFamily="18" charset="-34"/>
                <a:cs typeface="Angsana New" pitchFamily="18" charset="-34"/>
              </a:rPr>
              <a:t>กัน</a:t>
            </a:r>
          </a:p>
          <a:p>
            <a:pPr marL="0" indent="0" algn="thaiDist">
              <a:spcBef>
                <a:spcPts val="0"/>
              </a:spcBef>
              <a:buNone/>
            </a:pPr>
            <a:r>
              <a:rPr lang="th-TH" sz="3000" b="0" dirty="0" smtClean="0">
                <a:latin typeface="Angsana New" pitchFamily="18" charset="-34"/>
                <a:cs typeface="Angsana New" pitchFamily="18" charset="-34"/>
              </a:rPr>
              <a:t>5</a:t>
            </a:r>
            <a:r>
              <a:rPr lang="th-TH" sz="3000" b="0" dirty="0">
                <a:latin typeface="Angsana New" pitchFamily="18" charset="-34"/>
                <a:cs typeface="Angsana New" pitchFamily="18" charset="-34"/>
              </a:rPr>
              <a:t>. ควรออกแบบให้ส่วนประสานระหว่างคอมโพ</a:t>
            </a:r>
            <a:r>
              <a:rPr lang="th-TH" sz="3000" b="0" dirty="0" err="1">
                <a:latin typeface="Angsana New" pitchFamily="18" charset="-34"/>
                <a:cs typeface="Angsana New" pitchFamily="18" charset="-34"/>
              </a:rPr>
              <a:t>เน้นท์</a:t>
            </a:r>
            <a:r>
              <a:rPr lang="th-TH" sz="3000" b="0" dirty="0">
                <a:latin typeface="Angsana New" pitchFamily="18" charset="-34"/>
                <a:cs typeface="Angsana New" pitchFamily="18" charset="-34"/>
              </a:rPr>
              <a:t>กับสภาพแวดล้อมภายนอกมีความซับซ้อนน้อย</a:t>
            </a:r>
            <a:r>
              <a:rPr lang="th-TH" sz="3000" b="0" dirty="0" smtClean="0">
                <a:latin typeface="Angsana New" pitchFamily="18" charset="-34"/>
                <a:cs typeface="Angsana New" pitchFamily="18" charset="-34"/>
              </a:rPr>
              <a:t>ที่สุด</a:t>
            </a:r>
          </a:p>
          <a:p>
            <a:pPr marL="0" indent="0" algn="thaiDist">
              <a:spcBef>
                <a:spcPts val="0"/>
              </a:spcBef>
              <a:buNone/>
            </a:pPr>
            <a:r>
              <a:rPr lang="th-TH" sz="3000" dirty="0">
                <a:latin typeface="Angsana New" pitchFamily="18" charset="-34"/>
                <a:cs typeface="Angsana New" pitchFamily="18" charset="-34"/>
              </a:rPr>
              <a:t/>
            </a:r>
            <a:br>
              <a:rPr lang="th-TH" sz="3000" dirty="0">
                <a:latin typeface="Angsana New" pitchFamily="18" charset="-34"/>
                <a:cs typeface="Angsana New" pitchFamily="18" charset="-34"/>
              </a:rPr>
            </a:br>
            <a:r>
              <a:rPr lang="th-TH" sz="3000" dirty="0">
                <a:latin typeface="Angsana New" pitchFamily="18" charset="-34"/>
                <a:cs typeface="Angsana New" pitchFamily="18" charset="-34"/>
              </a:rPr>
              <a:t>       </a:t>
            </a:r>
          </a:p>
        </p:txBody>
      </p:sp>
    </p:spTree>
    <p:extLst>
      <p:ext uri="{BB962C8B-B14F-4D97-AF65-F5344CB8AC3E}">
        <p14:creationId xmlns:p14="http://schemas.microsoft.com/office/powerpoint/2010/main" val="36213275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827584" y="1484784"/>
            <a:ext cx="8063880" cy="4176464"/>
          </a:xfrm>
        </p:spPr>
        <p:txBody>
          <a:bodyPr/>
          <a:lstStyle/>
          <a:p>
            <a:pPr marL="0" indent="0" algn="thaiDist">
              <a:buNone/>
            </a:pPr>
            <a:r>
              <a:rPr lang="th-TH" sz="3200" b="0" dirty="0" smtClean="0">
                <a:latin typeface="Angsana New" pitchFamily="18" charset="-34"/>
                <a:cs typeface="Angsana New" pitchFamily="18" charset="-34"/>
              </a:rPr>
              <a:t>6</a:t>
            </a:r>
            <a:r>
              <a:rPr lang="th-TH" sz="3200" b="0" dirty="0">
                <a:latin typeface="Angsana New" pitchFamily="18" charset="-34"/>
                <a:cs typeface="Angsana New" pitchFamily="18" charset="-34"/>
              </a:rPr>
              <a:t>. การออกแบบควรนำข้อมูลมาจากการวิเคราะห์ระบบ และใช้ระเบียบวิธีปฏิบัติ</a:t>
            </a:r>
            <a:r>
              <a:rPr lang="th-TH" sz="3200" b="0" dirty="0" smtClean="0">
                <a:latin typeface="Angsana New" pitchFamily="18" charset="-34"/>
                <a:cs typeface="Angsana New" pitchFamily="18" charset="-34"/>
              </a:rPr>
              <a:t>เดียวกัน</a:t>
            </a:r>
          </a:p>
          <a:p>
            <a:pPr marL="0" indent="0" algn="thaiDist">
              <a:buNone/>
            </a:pPr>
            <a:r>
              <a:rPr lang="th-TH" sz="3200" b="0" dirty="0" smtClean="0">
                <a:latin typeface="Angsana New" pitchFamily="18" charset="-34"/>
                <a:cs typeface="Angsana New" pitchFamily="18" charset="-34"/>
              </a:rPr>
              <a:t>7</a:t>
            </a:r>
            <a:r>
              <a:rPr lang="th-TH" sz="3200" b="0" dirty="0">
                <a:latin typeface="Angsana New" pitchFamily="18" charset="-34"/>
                <a:cs typeface="Angsana New" pitchFamily="18" charset="-34"/>
              </a:rPr>
              <a:t>. สัญลักษณ์ที่ใช้ในการออกแบบควรสื่อความหมายได้ชัดเจน และเป็น</a:t>
            </a:r>
            <a:r>
              <a:rPr lang="th-TH" sz="3200" b="0" dirty="0" smtClean="0">
                <a:latin typeface="Angsana New" pitchFamily="18" charset="-34"/>
                <a:cs typeface="Angsana New" pitchFamily="18" charset="-34"/>
              </a:rPr>
              <a:t>มาตรฐาน</a:t>
            </a:r>
          </a:p>
          <a:p>
            <a:pPr marL="0" indent="0" algn="thaiDist">
              <a:buNone/>
            </a:pPr>
            <a:r>
              <a:rPr lang="th-TH" sz="3200" b="0" dirty="0" smtClean="0">
                <a:latin typeface="Angsana New" pitchFamily="18" charset="-34"/>
                <a:cs typeface="Angsana New" pitchFamily="18" charset="-34"/>
              </a:rPr>
              <a:t>8</a:t>
            </a:r>
            <a:r>
              <a:rPr lang="th-TH" sz="3200" b="0" dirty="0">
                <a:latin typeface="Angsana New" pitchFamily="18" charset="-34"/>
                <a:cs typeface="Angsana New" pitchFamily="18" charset="-34"/>
              </a:rPr>
              <a:t>. งานออกแบบควรมีโครงสร้างที่ดี เพื่อการแก้ไขที่ง่ายและใช้ต้นทุนน้อย</a:t>
            </a:r>
            <a:br>
              <a:rPr lang="th-TH" sz="3200" b="0" dirty="0">
                <a:latin typeface="Angsana New" pitchFamily="18" charset="-34"/>
                <a:cs typeface="Angsana New" pitchFamily="18" charset="-34"/>
              </a:rPr>
            </a:br>
            <a:r>
              <a:rPr lang="th-TH" sz="3200" b="0" dirty="0" smtClean="0">
                <a:latin typeface="Angsana New" pitchFamily="18" charset="-34"/>
                <a:cs typeface="Angsana New" pitchFamily="18" charset="-34"/>
              </a:rPr>
              <a:t>9</a:t>
            </a:r>
            <a:r>
              <a:rPr lang="th-TH" sz="3200" b="0" dirty="0">
                <a:latin typeface="Angsana New" pitchFamily="18" charset="-34"/>
                <a:cs typeface="Angsana New" pitchFamily="18" charset="-34"/>
              </a:rPr>
              <a:t>. การออกแบบในระดับคอมโพ</a:t>
            </a:r>
            <a:r>
              <a:rPr lang="th-TH" sz="3200" b="0" dirty="0" err="1">
                <a:latin typeface="Angsana New" pitchFamily="18" charset="-34"/>
                <a:cs typeface="Angsana New" pitchFamily="18" charset="-34"/>
              </a:rPr>
              <a:t>เน้นท์</a:t>
            </a:r>
            <a:r>
              <a:rPr lang="th-TH" sz="3200" b="0" dirty="0">
                <a:latin typeface="Angsana New" pitchFamily="18" charset="-34"/>
                <a:cs typeface="Angsana New" pitchFamily="18" charset="-34"/>
              </a:rPr>
              <a:t>มีลักษณะแบบ </a:t>
            </a:r>
            <a:r>
              <a:rPr lang="en-US" sz="3200" b="0" dirty="0">
                <a:latin typeface="Angsana New" pitchFamily="18" charset="-34"/>
                <a:cs typeface="Angsana New" pitchFamily="18" charset="-34"/>
              </a:rPr>
              <a:t>Functional Independence </a:t>
            </a:r>
            <a:r>
              <a:rPr lang="th-TH" sz="3200" b="0" dirty="0">
                <a:latin typeface="Angsana New" pitchFamily="18" charset="-34"/>
                <a:cs typeface="Angsana New" pitchFamily="18" charset="-34"/>
              </a:rPr>
              <a:t>คือ ฟังก์ชันงานมีความเป็นอิสระต่อกัน ไม่ขึ้นต่อกัน</a:t>
            </a:r>
            <a:br>
              <a:rPr lang="th-TH" sz="3200" b="0" dirty="0">
                <a:latin typeface="Angsana New" pitchFamily="18" charset="-34"/>
                <a:cs typeface="Angsana New" pitchFamily="18" charset="-34"/>
              </a:rPr>
            </a:br>
            <a:r>
              <a:rPr lang="th-TH" sz="3200" b="0" dirty="0" smtClean="0">
                <a:latin typeface="Angsana New" pitchFamily="18" charset="-34"/>
                <a:cs typeface="Angsana New" pitchFamily="18" charset="-34"/>
              </a:rPr>
              <a:t>10 </a:t>
            </a:r>
            <a:r>
              <a:rPr lang="th-TH" sz="3200" b="0" dirty="0">
                <a:latin typeface="Angsana New" pitchFamily="18" charset="-34"/>
                <a:cs typeface="Angsana New" pitchFamily="18" charset="-34"/>
              </a:rPr>
              <a:t>คอมโพ</a:t>
            </a:r>
            <a:r>
              <a:rPr lang="th-TH" sz="3200" b="0" dirty="0" err="1">
                <a:latin typeface="Angsana New" pitchFamily="18" charset="-34"/>
                <a:cs typeface="Angsana New" pitchFamily="18" charset="-34"/>
              </a:rPr>
              <a:t>เน้นท์</a:t>
            </a:r>
            <a:r>
              <a:rPr lang="th-TH" sz="3200" b="0" dirty="0">
                <a:latin typeface="Angsana New" pitchFamily="18" charset="-34"/>
                <a:cs typeface="Angsana New" pitchFamily="18" charset="-34"/>
              </a:rPr>
              <a:t>ของซอฟต์แวร์จะต้องมีลักษณะการขึ้นต่อกันน้อยที่สุด (</a:t>
            </a:r>
            <a:r>
              <a:rPr lang="en-US" sz="3200" b="0" dirty="0">
                <a:latin typeface="Angsana New" pitchFamily="18" charset="-34"/>
                <a:cs typeface="Angsana New" pitchFamily="18" charset="-34"/>
              </a:rPr>
              <a:t>Loosely Coupled</a:t>
            </a:r>
            <a:r>
              <a:rPr lang="en-US" sz="3200" b="0" dirty="0" smtClean="0">
                <a:latin typeface="Angsana New" pitchFamily="18" charset="-34"/>
                <a:cs typeface="Angsana New" pitchFamily="18" charset="-34"/>
              </a:rPr>
              <a:t>)</a:t>
            </a:r>
          </a:p>
          <a:p>
            <a:pPr marL="0" indent="0" algn="thaiDist">
              <a:buNone/>
            </a:pPr>
            <a:r>
              <a:rPr lang="en-US" sz="3200" dirty="0">
                <a:latin typeface="Angsana New" pitchFamily="18" charset="-34"/>
                <a:cs typeface="Angsana New" pitchFamily="18" charset="-34"/>
              </a:rPr>
              <a:t/>
            </a:r>
            <a:br>
              <a:rPr lang="en-US" sz="3200" dirty="0">
                <a:latin typeface="Angsana New" pitchFamily="18" charset="-34"/>
                <a:cs typeface="Angsana New" pitchFamily="18" charset="-34"/>
              </a:rPr>
            </a:br>
            <a:endParaRPr lang="th-TH" sz="32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ชื่อเรื่อง 1"/>
          <p:cNvSpPr>
            <a:spLocks noGrp="1"/>
          </p:cNvSpPr>
          <p:nvPr>
            <p:ph type="title"/>
          </p:nvPr>
        </p:nvSpPr>
        <p:spPr>
          <a:xfrm>
            <a:off x="755576" y="836712"/>
            <a:ext cx="5328592" cy="648072"/>
          </a:xfrm>
        </p:spPr>
        <p:txBody>
          <a:bodyPr/>
          <a:lstStyle/>
          <a:p>
            <a:r>
              <a:rPr lang="th-TH" sz="4400" dirty="0">
                <a:solidFill>
                  <a:schemeClr val="tx1"/>
                </a:solidFill>
              </a:rPr>
              <a:t>หลักการออกแบบซอฟต์แวร์ </a:t>
            </a:r>
            <a:endParaRPr lang="th-TH" sz="44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2252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8136904" cy="720080"/>
          </a:xfrm>
        </p:spPr>
        <p:txBody>
          <a:bodyPr/>
          <a:lstStyle/>
          <a:p>
            <a:r>
              <a:rPr lang="th-TH" sz="4400" dirty="0">
                <a:solidFill>
                  <a:schemeClr val="tx1"/>
                </a:solidFill>
              </a:rPr>
              <a:t>แนวคิดในการออกแบบ</a:t>
            </a:r>
            <a:r>
              <a:rPr lang="th-TH" sz="4400" dirty="0" smtClean="0">
                <a:solidFill>
                  <a:schemeClr val="tx1"/>
                </a:solidFill>
              </a:rPr>
              <a:t>ซอฟต์แวร์</a:t>
            </a:r>
            <a:endParaRPr lang="th-TH" sz="44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755576" y="1556792"/>
            <a:ext cx="8135888" cy="4783832"/>
          </a:xfrm>
        </p:spPr>
        <p:txBody>
          <a:bodyPr/>
          <a:lstStyle/>
          <a:p>
            <a:pPr marL="0" indent="0" algn="thaiDist">
              <a:buNone/>
            </a:pPr>
            <a:r>
              <a:rPr lang="th-TH" sz="3600" b="1" dirty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การคิดแบบนามธรรม (</a:t>
            </a:r>
            <a:r>
              <a:rPr lang="en-US" sz="3600" b="1" dirty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Abstraction</a:t>
            </a:r>
            <a:r>
              <a:rPr lang="en-US" sz="3600" b="1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)</a:t>
            </a:r>
          </a:p>
          <a:p>
            <a:pPr marL="0" indent="0" algn="thaiDist">
              <a:buNone/>
            </a:pP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3600" dirty="0">
                <a:latin typeface="Angsana New" pitchFamily="18" charset="-34"/>
                <a:cs typeface="Angsana New" pitchFamily="18" charset="-34"/>
              </a:rPr>
              <a:t> </a:t>
            </a:r>
            <a:r>
              <a:rPr lang="en-US" sz="3600" b="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600" b="0" dirty="0">
                <a:latin typeface="Angsana New" pitchFamily="18" charset="-34"/>
                <a:cs typeface="Angsana New" pitchFamily="18" charset="-34"/>
              </a:rPr>
              <a:t>เป็นพื้นฐานทางความคิดในการออกแบบอย่างหนึ่ง ที่ช่วยลดความซับซ้อนของระบบลงได้ เมื่อมีการพิจารณาถึงแนวทางแก้ไข ของแต่ละปัญหา จะเกิดการคิดแบบเป็นนามธรรมขึ้นเป็นระดับ ได้แก่ </a:t>
            </a:r>
            <a:r>
              <a:rPr lang="en-US" sz="3600" b="0" dirty="0">
                <a:latin typeface="Angsana New" pitchFamily="18" charset="-34"/>
                <a:cs typeface="Angsana New" pitchFamily="18" charset="-34"/>
              </a:rPr>
              <a:t>Procedural Abstraction </a:t>
            </a:r>
            <a:r>
              <a:rPr lang="th-TH" sz="3600" b="0" dirty="0">
                <a:latin typeface="Angsana New" pitchFamily="18" charset="-34"/>
                <a:cs typeface="Angsana New" pitchFamily="18" charset="-34"/>
              </a:rPr>
              <a:t>เป็นการสร้างลำดับขั้นตอนของชุดคำสั่งของฟังก์ชันใดฟังก์ชันหนึ่งขึ้นมา โดยจะไม่ระบุถึงรายละเอียดภายในฟังก์ชั่น  และ </a:t>
            </a:r>
            <a:r>
              <a:rPr lang="en-US" sz="3600" b="0" dirty="0">
                <a:latin typeface="Angsana New" pitchFamily="18" charset="-34"/>
                <a:cs typeface="Angsana New" pitchFamily="18" charset="-34"/>
              </a:rPr>
              <a:t>Data Abstraction </a:t>
            </a:r>
            <a:r>
              <a:rPr lang="th-TH" sz="3600" b="0" dirty="0">
                <a:latin typeface="Angsana New" pitchFamily="18" charset="-34"/>
                <a:cs typeface="Angsana New" pitchFamily="18" charset="-34"/>
              </a:rPr>
              <a:t>คือ</a:t>
            </a:r>
            <a:r>
              <a:rPr lang="th-TH" sz="3600" b="0" dirty="0" err="1" smtClean="0">
                <a:latin typeface="Angsana New" pitchFamily="18" charset="-34"/>
                <a:cs typeface="Angsana New" pitchFamily="18" charset="-34"/>
              </a:rPr>
              <a:t>ชื่ออ็</a:t>
            </a:r>
            <a:r>
              <a:rPr lang="th-TH" sz="3600" b="0" dirty="0">
                <a:latin typeface="Angsana New" pitchFamily="18" charset="-34"/>
                <a:cs typeface="Angsana New" pitchFamily="18" charset="-34"/>
              </a:rPr>
              <a:t>อบ</a:t>
            </a:r>
            <a:r>
              <a:rPr lang="th-TH" sz="3600" b="0" dirty="0" err="1">
                <a:latin typeface="Angsana New" pitchFamily="18" charset="-34"/>
                <a:cs typeface="Angsana New" pitchFamily="18" charset="-34"/>
              </a:rPr>
              <a:t>เจ็กต์</a:t>
            </a:r>
            <a:r>
              <a:rPr lang="th-TH" sz="3600" b="0" dirty="0">
                <a:latin typeface="Angsana New" pitchFamily="18" charset="-34"/>
                <a:cs typeface="Angsana New" pitchFamily="18" charset="-34"/>
              </a:rPr>
              <a:t>ข้อมูลที่อยู่ใน </a:t>
            </a:r>
            <a:r>
              <a:rPr lang="en-US" sz="3600" b="0" dirty="0">
                <a:latin typeface="Angsana New" pitchFamily="18" charset="-34"/>
                <a:cs typeface="Angsana New" pitchFamily="18" charset="-34"/>
              </a:rPr>
              <a:t>Procedural </a:t>
            </a:r>
            <a:r>
              <a:rPr lang="en-US" sz="3600" b="0" dirty="0" smtClean="0">
                <a:latin typeface="Angsana New" pitchFamily="18" charset="-34"/>
                <a:cs typeface="Angsana New" pitchFamily="18" charset="-34"/>
              </a:rPr>
              <a:t>Abstraction</a:t>
            </a:r>
          </a:p>
          <a:p>
            <a:pPr marL="0" indent="0" algn="thaiDist">
              <a:buNone/>
            </a:pP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3600" dirty="0">
                <a:latin typeface="Angsana New" pitchFamily="18" charset="-34"/>
                <a:cs typeface="Angsana New" pitchFamily="18" charset="-34"/>
              </a:rPr>
              <a:t/>
            </a:r>
            <a:br>
              <a:rPr lang="en-US" sz="3600" dirty="0">
                <a:latin typeface="Angsana New" pitchFamily="18" charset="-34"/>
                <a:cs typeface="Angsana New" pitchFamily="18" charset="-34"/>
              </a:rPr>
            </a:br>
            <a:endParaRPr lang="th-TH" sz="3600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3853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8424936" cy="720080"/>
          </a:xfrm>
        </p:spPr>
        <p:txBody>
          <a:bodyPr/>
          <a:lstStyle/>
          <a:p>
            <a:r>
              <a:rPr lang="th-TH" sz="4400" dirty="0">
                <a:solidFill>
                  <a:schemeClr val="tx1"/>
                </a:solidFill>
              </a:rPr>
              <a:t>แนวคิดในการออกแบบ</a:t>
            </a:r>
            <a:r>
              <a:rPr lang="th-TH" sz="4400" dirty="0" smtClean="0">
                <a:solidFill>
                  <a:schemeClr val="tx1"/>
                </a:solidFill>
              </a:rPr>
              <a:t>ซอฟต์แวร์</a:t>
            </a:r>
            <a:endParaRPr lang="th-TH" sz="44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755576" y="1556792"/>
            <a:ext cx="8135888" cy="4783832"/>
          </a:xfrm>
        </p:spPr>
        <p:txBody>
          <a:bodyPr/>
          <a:lstStyle/>
          <a:p>
            <a:pPr marL="0" indent="0" algn="thaiDist">
              <a:buNone/>
            </a:pPr>
            <a:r>
              <a:rPr lang="th-TH" sz="3600" b="1" dirty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สถาปัตยกรรม (</a:t>
            </a:r>
            <a:r>
              <a:rPr lang="en-US" sz="3600" b="1" dirty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Architecture</a:t>
            </a:r>
            <a:r>
              <a:rPr lang="en-US" sz="3600" b="1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)</a:t>
            </a:r>
          </a:p>
          <a:p>
            <a:pPr marL="0" indent="0" algn="thaiDist">
              <a:buNone/>
            </a:pPr>
            <a:r>
              <a:rPr lang="en-US" sz="3600" dirty="0">
                <a:latin typeface="Angsana New" pitchFamily="18" charset="-34"/>
                <a:cs typeface="Angsana New" pitchFamily="18" charset="-34"/>
              </a:rPr>
              <a:t>     </a:t>
            </a:r>
            <a:r>
              <a:rPr lang="en-US" sz="3600" b="0" dirty="0">
                <a:latin typeface="Angsana New" pitchFamily="18" charset="-34"/>
                <a:cs typeface="Angsana New" pitchFamily="18" charset="-34"/>
              </a:rPr>
              <a:t>   </a:t>
            </a:r>
            <a:r>
              <a:rPr lang="th-TH" sz="3600" b="0" dirty="0">
                <a:latin typeface="Angsana New" pitchFamily="18" charset="-34"/>
                <a:cs typeface="Angsana New" pitchFamily="18" charset="-34"/>
              </a:rPr>
              <a:t>เป้าหมายของการออกแบบสถาปัตยกรรม ก็เพื่อเป็นกรอบให้กับการออกแบบส่วนประกอบที่เหลือของระบบ ให้เป็นไปในทิศทางเดียวกัน และอยู่บนสถาปัตยกรรมเดียวกันนั่นเอง การออกแบบโครงสร้างหรือสถาปัตยกรรมสามารถนำเสนอออกมาในรูปแบบจำลอง 4 ชนิด ได้แก่ </a:t>
            </a:r>
            <a:r>
              <a:rPr lang="en-US" sz="3600" b="0" dirty="0">
                <a:latin typeface="Angsana New" pitchFamily="18" charset="-34"/>
                <a:cs typeface="Angsana New" pitchFamily="18" charset="-34"/>
              </a:rPr>
              <a:t>Structural Model, Framework Model, Dynamic Model, Process Model, </a:t>
            </a:r>
            <a:r>
              <a:rPr lang="th-TH" sz="3600" b="0" dirty="0">
                <a:latin typeface="Angsana New" pitchFamily="18" charset="-34"/>
                <a:cs typeface="Angsana New" pitchFamily="18" charset="-34"/>
              </a:rPr>
              <a:t>และ </a:t>
            </a:r>
            <a:r>
              <a:rPr lang="en-US" sz="3600" b="0" dirty="0">
                <a:latin typeface="Angsana New" pitchFamily="18" charset="-34"/>
                <a:cs typeface="Angsana New" pitchFamily="18" charset="-34"/>
              </a:rPr>
              <a:t>Functional </a:t>
            </a:r>
            <a:r>
              <a:rPr lang="en-US" sz="3600" b="0" dirty="0" smtClean="0">
                <a:latin typeface="Angsana New" pitchFamily="18" charset="-34"/>
                <a:cs typeface="Angsana New" pitchFamily="18" charset="-34"/>
              </a:rPr>
              <a:t>Model</a:t>
            </a:r>
          </a:p>
          <a:p>
            <a:pPr marL="0" indent="0" algn="thaiDist">
              <a:buNone/>
            </a:pPr>
            <a:r>
              <a:rPr lang="en-US" sz="3600" dirty="0">
                <a:latin typeface="Angsana New" pitchFamily="18" charset="-34"/>
                <a:cs typeface="Angsana New" pitchFamily="18" charset="-34"/>
              </a:rPr>
              <a:t/>
            </a:r>
            <a:br>
              <a:rPr lang="en-US" sz="3600" dirty="0">
                <a:latin typeface="Angsana New" pitchFamily="18" charset="-34"/>
                <a:cs typeface="Angsana New" pitchFamily="18" charset="-34"/>
              </a:rPr>
            </a:br>
            <a:r>
              <a:rPr lang="en-US" sz="3600" dirty="0">
                <a:latin typeface="Angsana New" pitchFamily="18" charset="-34"/>
                <a:cs typeface="Angsana New" pitchFamily="18" charset="-34"/>
              </a:rPr>
              <a:t/>
            </a:r>
            <a:br>
              <a:rPr lang="en-US" sz="3600" dirty="0">
                <a:latin typeface="Angsana New" pitchFamily="18" charset="-34"/>
                <a:cs typeface="Angsana New" pitchFamily="18" charset="-34"/>
              </a:rPr>
            </a:br>
            <a:endParaRPr lang="th-TH" sz="3600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968441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8424936" cy="720080"/>
          </a:xfrm>
        </p:spPr>
        <p:txBody>
          <a:bodyPr/>
          <a:lstStyle/>
          <a:p>
            <a:r>
              <a:rPr lang="th-TH" sz="4400" dirty="0">
                <a:solidFill>
                  <a:schemeClr val="tx1"/>
                </a:solidFill>
              </a:rPr>
              <a:t>แนวคิดในการออกแบบ</a:t>
            </a:r>
            <a:r>
              <a:rPr lang="th-TH" sz="4400" dirty="0" smtClean="0">
                <a:solidFill>
                  <a:schemeClr val="tx1"/>
                </a:solidFill>
              </a:rPr>
              <a:t>ซอฟต์แวร์</a:t>
            </a:r>
            <a:endParaRPr lang="th-TH" sz="44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827584" y="1556792"/>
            <a:ext cx="8063880" cy="4783832"/>
          </a:xfrm>
        </p:spPr>
        <p:txBody>
          <a:bodyPr/>
          <a:lstStyle/>
          <a:p>
            <a:pPr marL="0" indent="0" algn="thaiDist">
              <a:buNone/>
            </a:pPr>
            <a:r>
              <a:rPr lang="th-TH" sz="3600" b="1" dirty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แบบแผน (</a:t>
            </a:r>
            <a:r>
              <a:rPr lang="en-US" sz="3600" b="1" dirty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Pattern</a:t>
            </a:r>
            <a:r>
              <a:rPr lang="en-US" sz="3600" b="1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)</a:t>
            </a:r>
          </a:p>
          <a:p>
            <a:pPr marL="0" indent="0" algn="thaiDist">
              <a:buNone/>
            </a:pP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3600" dirty="0">
                <a:latin typeface="Angsana New" pitchFamily="18" charset="-34"/>
                <a:cs typeface="Angsana New" pitchFamily="18" charset="-34"/>
              </a:rPr>
              <a:t>    </a:t>
            </a:r>
            <a:r>
              <a:rPr lang="th-TH" sz="3600" b="0" dirty="0">
                <a:latin typeface="Angsana New" pitchFamily="18" charset="-34"/>
                <a:cs typeface="Angsana New" pitchFamily="18" charset="-34"/>
              </a:rPr>
              <a:t>คือหลักและวิธีแก้ไขปัญหาชนิดใดชนิดหนึ่งที่สามารถนำไปใช้กับปัญหาชนิดเดียวกันที่เกิดซ้ำได้ โดยจะต้องอธิบายโครงสร้างการออกแบบซอฟต์แวร์ไว้อย่างละเอียด ไม่ว่าจะเป็นชื่อแบบแผน วิธีแก้ปัญหา และผลที่ตามมา การใช้ </a:t>
            </a:r>
            <a:r>
              <a:rPr lang="en-US" sz="3600" b="0" dirty="0">
                <a:latin typeface="Angsana New" pitchFamily="18" charset="-34"/>
                <a:cs typeface="Angsana New" pitchFamily="18" charset="-34"/>
              </a:rPr>
              <a:t>Pattern </a:t>
            </a:r>
            <a:r>
              <a:rPr lang="th-TH" sz="3600" b="0" dirty="0">
                <a:latin typeface="Angsana New" pitchFamily="18" charset="-34"/>
                <a:cs typeface="Angsana New" pitchFamily="18" charset="-34"/>
              </a:rPr>
              <a:t>จะช่วยให้งานผลิตซอฟต์แวร์จะดำเนินไปได้</a:t>
            </a:r>
            <a:r>
              <a:rPr lang="th-TH" sz="3600" b="0" dirty="0" smtClean="0">
                <a:latin typeface="Angsana New" pitchFamily="18" charset="-34"/>
                <a:cs typeface="Angsana New" pitchFamily="18" charset="-34"/>
              </a:rPr>
              <a:t>รวดเร็ว</a:t>
            </a:r>
            <a:endParaRPr lang="th-TH" sz="3600" b="0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953074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27584" y="764704"/>
            <a:ext cx="8316416" cy="720080"/>
          </a:xfrm>
        </p:spPr>
        <p:txBody>
          <a:bodyPr/>
          <a:lstStyle/>
          <a:p>
            <a:r>
              <a:rPr lang="th-TH" sz="4400" dirty="0">
                <a:solidFill>
                  <a:schemeClr val="tx1"/>
                </a:solidFill>
              </a:rPr>
              <a:t>แนวคิดในการออกแบบ</a:t>
            </a:r>
            <a:r>
              <a:rPr lang="th-TH" sz="4400" dirty="0" smtClean="0">
                <a:solidFill>
                  <a:schemeClr val="tx1"/>
                </a:solidFill>
              </a:rPr>
              <a:t>ซอฟต์แวร์</a:t>
            </a:r>
            <a:endParaRPr lang="th-TH" sz="44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827584" y="1484784"/>
            <a:ext cx="8063880" cy="4855840"/>
          </a:xfrm>
        </p:spPr>
        <p:txBody>
          <a:bodyPr/>
          <a:lstStyle/>
          <a:p>
            <a:pPr marL="0" indent="0" algn="thaiDist">
              <a:buNone/>
            </a:pPr>
            <a:r>
              <a:rPr lang="th-TH" sz="3600" b="1" dirty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การแบ่งระบบ (</a:t>
            </a:r>
            <a:r>
              <a:rPr lang="en-US" sz="3600" b="1" dirty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Modularity</a:t>
            </a:r>
            <a:r>
              <a:rPr lang="en-US" sz="3600" b="1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)</a:t>
            </a:r>
          </a:p>
          <a:p>
            <a:pPr marL="0" indent="0" algn="thaiDist">
              <a:buNone/>
            </a:pPr>
            <a:r>
              <a:rPr lang="en-US" sz="3600" dirty="0">
                <a:latin typeface="Angsana New" pitchFamily="18" charset="-34"/>
                <a:cs typeface="Angsana New" pitchFamily="18" charset="-34"/>
              </a:rPr>
              <a:t>   </a:t>
            </a: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3600" dirty="0">
                <a:latin typeface="Angsana New" pitchFamily="18" charset="-34"/>
                <a:cs typeface="Angsana New" pitchFamily="18" charset="-34"/>
              </a:rPr>
              <a:t>  </a:t>
            </a:r>
            <a:r>
              <a:rPr lang="en-US" sz="3600" b="0" dirty="0">
                <a:latin typeface="Angsana New" pitchFamily="18" charset="-34"/>
                <a:cs typeface="Angsana New" pitchFamily="18" charset="-34"/>
              </a:rPr>
              <a:t>  </a:t>
            </a:r>
            <a:r>
              <a:rPr lang="th-TH" sz="3600" b="0" dirty="0">
                <a:latin typeface="Angsana New" pitchFamily="18" charset="-34"/>
                <a:cs typeface="Angsana New" pitchFamily="18" charset="-34"/>
              </a:rPr>
              <a:t>เป็นการแบ่งระบบหรือซอฟต์แวร์ออกเป็นส่วนย่อยๆ แต่ละส่วน ในระบบงานใดๆ ย่อมประกอบไปด้วยการทำงานหลายส่วนหากแบ่งออกแต่ละส่วนจะสามารถทำงานได้ง่ายขึ้น ลดความซัก</a:t>
            </a:r>
            <a:r>
              <a:rPr lang="th-TH" sz="3600" b="0" dirty="0" smtClean="0">
                <a:latin typeface="Angsana New" pitchFamily="18" charset="-34"/>
                <a:cs typeface="Angsana New" pitchFamily="18" charset="-34"/>
              </a:rPr>
              <a:t>ซ้อน</a:t>
            </a:r>
          </a:p>
          <a:p>
            <a:pPr marL="0" indent="0" algn="thaiDist">
              <a:buNone/>
            </a:pPr>
            <a:r>
              <a:rPr lang="th-TH" sz="3600" dirty="0">
                <a:latin typeface="Angsana New" pitchFamily="18" charset="-34"/>
                <a:cs typeface="Angsana New" pitchFamily="18" charset="-34"/>
              </a:rPr>
              <a:t/>
            </a:r>
            <a:br>
              <a:rPr lang="th-TH" sz="3600" dirty="0">
                <a:latin typeface="Angsana New" pitchFamily="18" charset="-34"/>
                <a:cs typeface="Angsana New" pitchFamily="18" charset="-34"/>
              </a:rPr>
            </a:br>
            <a:endParaRPr lang="th-TH" sz="3600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95391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800" dirty="0">
                <a:solidFill>
                  <a:schemeClr val="tx1"/>
                </a:solidFill>
              </a:rPr>
              <a:t>ความหมายของการออกแบบซอฟต์แวร์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827584" y="1556792"/>
            <a:ext cx="7859216" cy="4495800"/>
          </a:xfrm>
        </p:spPr>
        <p:txBody>
          <a:bodyPr/>
          <a:lstStyle/>
          <a:p>
            <a:pPr marL="0" indent="0" algn="thaiDist">
              <a:buNone/>
            </a:pPr>
            <a:r>
              <a:rPr lang="th-TH" sz="3200" b="0" dirty="0" smtClean="0">
                <a:latin typeface="Angsana New" pitchFamily="18" charset="-34"/>
                <a:cs typeface="Angsana New" pitchFamily="18" charset="-34"/>
              </a:rPr>
              <a:t>การออกแบบระบบ (</a:t>
            </a:r>
            <a:r>
              <a:rPr lang="en-US" sz="3200" b="0" dirty="0" smtClean="0">
                <a:latin typeface="Angsana New" pitchFamily="18" charset="-34"/>
                <a:cs typeface="Angsana New" pitchFamily="18" charset="-34"/>
              </a:rPr>
              <a:t>System Design</a:t>
            </a:r>
            <a:r>
              <a:rPr lang="th-TH" sz="3200" b="0" dirty="0" smtClean="0">
                <a:latin typeface="Angsana New" pitchFamily="18" charset="-34"/>
                <a:cs typeface="Angsana New" pitchFamily="18" charset="-34"/>
              </a:rPr>
              <a:t>)</a:t>
            </a:r>
          </a:p>
          <a:p>
            <a:pPr marL="0" indent="0" algn="thaiDist">
              <a:buNone/>
              <a:tabLst>
                <a:tab pos="355600" algn="l"/>
              </a:tabLst>
            </a:pPr>
            <a:r>
              <a:rPr lang="th-TH" sz="3200" b="0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en-US" sz="3200" b="0" dirty="0" smtClean="0">
                <a:latin typeface="Angsana New" pitchFamily="18" charset="-34"/>
                <a:cs typeface="Angsana New" pitchFamily="18" charset="-34"/>
              </a:rPr>
              <a:t>- </a:t>
            </a:r>
            <a:r>
              <a:rPr lang="th-TH" sz="3200" b="0" dirty="0" smtClean="0">
                <a:latin typeface="Angsana New" pitchFamily="18" charset="-34"/>
                <a:cs typeface="Angsana New" pitchFamily="18" charset="-34"/>
              </a:rPr>
              <a:t>เป็นการนำความต้องการของผู้ใช้มาแปลงให้อยู่ในรูปของแบบ (เปรียบได้กับพิมพ์เขียว) ก่อนนำไปสร้างเป็นผลิตภัณฑ์</a:t>
            </a:r>
          </a:p>
          <a:p>
            <a:pPr marL="0" indent="0" algn="thaiDist">
              <a:buNone/>
              <a:tabLst>
                <a:tab pos="355600" algn="l"/>
              </a:tabLst>
            </a:pPr>
            <a:r>
              <a:rPr lang="th-TH" sz="3200" b="0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en-US" sz="3200" b="0" dirty="0" smtClean="0">
                <a:latin typeface="Angsana New" pitchFamily="18" charset="-34"/>
                <a:cs typeface="Angsana New" pitchFamily="18" charset="-34"/>
              </a:rPr>
              <a:t>- </a:t>
            </a:r>
            <a:r>
              <a:rPr lang="th-TH" sz="3200" b="0" dirty="0" smtClean="0">
                <a:latin typeface="Angsana New" pitchFamily="18" charset="-34"/>
                <a:cs typeface="Angsana New" pitchFamily="18" charset="-34"/>
              </a:rPr>
              <a:t>สิ่งที่ได้จากการออกแบบ คือ ข้อกำหนดเฉพาะของการออกแบบ (</a:t>
            </a:r>
            <a:r>
              <a:rPr lang="en-US" sz="3200" b="0" dirty="0" smtClean="0">
                <a:latin typeface="Angsana New" pitchFamily="18" charset="-34"/>
                <a:cs typeface="Angsana New" pitchFamily="18" charset="-34"/>
              </a:rPr>
              <a:t>Specification Document</a:t>
            </a:r>
            <a:r>
              <a:rPr lang="th-TH" sz="3200" b="0" dirty="0" smtClean="0">
                <a:latin typeface="Angsana New" pitchFamily="18" charset="-34"/>
                <a:cs typeface="Angsana New" pitchFamily="18" charset="-34"/>
              </a:rPr>
              <a:t>)</a:t>
            </a:r>
          </a:p>
          <a:p>
            <a:pPr marL="0" indent="0" algn="thaiDist">
              <a:buNone/>
              <a:tabLst>
                <a:tab pos="355600" algn="l"/>
              </a:tabLst>
            </a:pPr>
            <a:r>
              <a:rPr lang="th-TH" sz="3200" b="0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en-US" sz="3200" b="0" dirty="0" smtClean="0">
                <a:latin typeface="Angsana New" pitchFamily="18" charset="-34"/>
                <a:cs typeface="Angsana New" pitchFamily="18" charset="-34"/>
              </a:rPr>
              <a:t>- </a:t>
            </a:r>
            <a:r>
              <a:rPr lang="th-TH" sz="3200" b="0" dirty="0" smtClean="0">
                <a:latin typeface="Angsana New" pitchFamily="18" charset="-34"/>
                <a:cs typeface="Angsana New" pitchFamily="18" charset="-34"/>
              </a:rPr>
              <a:t>สิ่งจำเป็นที่สุดที่จะนำมาใช้ในการออกแบบ คือ ข้อกำหนดความต้องการของผู้ใช้และแบบจำลองที่ได้จากการวิเคราะห์ เพื่อนำมาสร้างเป็นแบบจำลองของการออกแบบที่มีรายละเอียดทางเทคนิคมากพอที่จะเป็นประโยชน์ในการเขียนโปรแกรม</a:t>
            </a:r>
            <a:endParaRPr lang="th-TH" sz="3200" b="0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4585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55576" y="836712"/>
            <a:ext cx="8388424" cy="563563"/>
          </a:xfrm>
        </p:spPr>
        <p:txBody>
          <a:bodyPr/>
          <a:lstStyle/>
          <a:p>
            <a:r>
              <a:rPr lang="th-TH" sz="4400" dirty="0">
                <a:solidFill>
                  <a:schemeClr val="tx1"/>
                </a:solidFill>
              </a:rPr>
              <a:t>แนวคิดในการออกแบบ</a:t>
            </a:r>
            <a:r>
              <a:rPr lang="th-TH" sz="4400" dirty="0" smtClean="0">
                <a:solidFill>
                  <a:schemeClr val="tx1"/>
                </a:solidFill>
              </a:rPr>
              <a:t>ซอฟต์แวร์</a:t>
            </a:r>
            <a:endParaRPr lang="th-TH" sz="44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755576" y="1556792"/>
            <a:ext cx="8135888" cy="4783832"/>
          </a:xfrm>
        </p:spPr>
        <p:txBody>
          <a:bodyPr/>
          <a:lstStyle/>
          <a:p>
            <a:pPr marL="0" indent="0" algn="thaiDist">
              <a:buNone/>
            </a:pPr>
            <a:r>
              <a:rPr lang="th-TH" sz="3600" b="1" dirty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การซ่อนรายละเอียด (</a:t>
            </a:r>
            <a:r>
              <a:rPr lang="en-US" sz="3600" b="1" dirty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Information Hiding</a:t>
            </a:r>
            <a:r>
              <a:rPr lang="en-US" sz="3600" b="1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)</a:t>
            </a:r>
          </a:p>
          <a:p>
            <a:pPr marL="0" indent="0" algn="thaiDist">
              <a:buNone/>
            </a:pPr>
            <a:r>
              <a:rPr lang="en-US" sz="3600" dirty="0">
                <a:latin typeface="Angsana New" pitchFamily="18" charset="-34"/>
                <a:cs typeface="Angsana New" pitchFamily="18" charset="-34"/>
              </a:rPr>
              <a:t>    </a:t>
            </a:r>
            <a:r>
              <a:rPr lang="en-US" sz="3600" b="0" dirty="0">
                <a:latin typeface="Angsana New" pitchFamily="18" charset="-34"/>
                <a:cs typeface="Angsana New" pitchFamily="18" charset="-34"/>
              </a:rPr>
              <a:t> </a:t>
            </a:r>
            <a:r>
              <a:rPr lang="en-US" sz="3600" b="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600" b="0" dirty="0">
                <a:latin typeface="Angsana New" pitchFamily="18" charset="-34"/>
                <a:cs typeface="Angsana New" pitchFamily="18" charset="-34"/>
              </a:rPr>
              <a:t>เนื่องจากการแบ่งระบบออกเป็นโมดูลย่อย นักออกแบบระบบได้เล็งเห็นปัญหาที่อาจเกิดขึ้นเมื่อมีการนำมาประสานเพื่อทำให้ทำงานร่วมกัน จึงเกิดความยุ่งยากในการใช้งานร่วมกัน จึงซ่อนรายละเอียดไว้เพื่อป้องกันการเข้าถึง ซึ่งอาจส่งผลให้ผิดพลาดได้</a:t>
            </a:r>
            <a:br>
              <a:rPr lang="th-TH" sz="3600" b="0" dirty="0">
                <a:latin typeface="Angsana New" pitchFamily="18" charset="-34"/>
                <a:cs typeface="Angsana New" pitchFamily="18" charset="-34"/>
              </a:rPr>
            </a:br>
            <a:r>
              <a:rPr lang="th-TH" sz="3600" b="0" dirty="0">
                <a:latin typeface="Angsana New" pitchFamily="18" charset="-34"/>
                <a:cs typeface="Angsana New" pitchFamily="18" charset="-34"/>
              </a:rPr>
              <a:t/>
            </a:r>
            <a:br>
              <a:rPr lang="th-TH" sz="3600" b="0" dirty="0">
                <a:latin typeface="Angsana New" pitchFamily="18" charset="-34"/>
                <a:cs typeface="Angsana New" pitchFamily="18" charset="-34"/>
              </a:rPr>
            </a:br>
            <a:endParaRPr lang="th-TH" sz="3600" b="0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962165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27584" y="764704"/>
            <a:ext cx="8352928" cy="720080"/>
          </a:xfrm>
        </p:spPr>
        <p:txBody>
          <a:bodyPr/>
          <a:lstStyle/>
          <a:p>
            <a:r>
              <a:rPr lang="th-TH" sz="4400" dirty="0">
                <a:solidFill>
                  <a:schemeClr val="tx1"/>
                </a:solidFill>
              </a:rPr>
              <a:t>แนวคิดในการออกแบบ</a:t>
            </a:r>
            <a:r>
              <a:rPr lang="th-TH" sz="4400" dirty="0" smtClean="0">
                <a:solidFill>
                  <a:schemeClr val="tx1"/>
                </a:solidFill>
              </a:rPr>
              <a:t>ซอฟต์แวร์</a:t>
            </a:r>
            <a:endParaRPr lang="th-TH" sz="44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827584" y="1556792"/>
            <a:ext cx="8063880" cy="4783832"/>
          </a:xfrm>
        </p:spPr>
        <p:txBody>
          <a:bodyPr/>
          <a:lstStyle/>
          <a:p>
            <a:pPr marL="0" indent="0" algn="thaiDist">
              <a:buNone/>
            </a:pPr>
            <a:r>
              <a:rPr lang="th-TH" sz="3600" b="1" dirty="0">
                <a:latin typeface="Angsana New" pitchFamily="18" charset="-34"/>
                <a:cs typeface="Angsana New" pitchFamily="18" charset="-34"/>
              </a:rPr>
              <a:t>ความเป็นอิสระต่อกันในการทำงาน (</a:t>
            </a:r>
            <a:r>
              <a:rPr lang="en-US" sz="3600" b="1" dirty="0">
                <a:latin typeface="Angsana New" pitchFamily="18" charset="-34"/>
                <a:cs typeface="Angsana New" pitchFamily="18" charset="-34"/>
              </a:rPr>
              <a:t>Functional Independence)</a:t>
            </a:r>
            <a:r>
              <a:rPr lang="en-US" sz="3600" dirty="0">
                <a:latin typeface="Angsana New" pitchFamily="18" charset="-34"/>
                <a:cs typeface="Angsana New" pitchFamily="18" charset="-34"/>
              </a:rPr>
              <a:t/>
            </a:r>
            <a:br>
              <a:rPr lang="en-US" sz="3600" dirty="0">
                <a:latin typeface="Angsana New" pitchFamily="18" charset="-34"/>
                <a:cs typeface="Angsana New" pitchFamily="18" charset="-34"/>
              </a:rPr>
            </a:br>
            <a:r>
              <a:rPr lang="en-US" sz="3600" dirty="0">
                <a:latin typeface="Angsana New" pitchFamily="18" charset="-34"/>
                <a:cs typeface="Angsana New" pitchFamily="18" charset="-34"/>
              </a:rPr>
              <a:t>  </a:t>
            </a:r>
            <a:r>
              <a:rPr lang="en-US" sz="3600" dirty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 </a:t>
            </a:r>
            <a:r>
              <a:rPr lang="en-US" sz="3600" b="0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3600" b="0" dirty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Coupling </a:t>
            </a:r>
            <a:r>
              <a:rPr lang="th-TH" sz="3600" b="0" dirty="0">
                <a:latin typeface="Angsana New" pitchFamily="18" charset="-34"/>
                <a:cs typeface="Angsana New" pitchFamily="18" charset="-34"/>
              </a:rPr>
              <a:t>เป็นการวัดความสัมพันธ์ระหว่างโมดูล 2 โมดูลว่ามีความซับซ้อนหรือมีระดับการขึ้นต่อกันของโมดูลมากน้อย</a:t>
            </a:r>
            <a:r>
              <a:rPr lang="th-TH" sz="3600" b="0" dirty="0" smtClean="0">
                <a:latin typeface="Angsana New" pitchFamily="18" charset="-34"/>
                <a:cs typeface="Angsana New" pitchFamily="18" charset="-34"/>
              </a:rPr>
              <a:t>เพียงใด</a:t>
            </a:r>
          </a:p>
          <a:p>
            <a:pPr marL="0" indent="0" algn="thaiDist">
              <a:buNone/>
            </a:pPr>
            <a:r>
              <a:rPr lang="th-TH" sz="3600" b="0" dirty="0">
                <a:latin typeface="Angsana New" pitchFamily="18" charset="-34"/>
                <a:cs typeface="Angsana New" pitchFamily="18" charset="-34"/>
              </a:rPr>
              <a:t>  </a:t>
            </a:r>
            <a:r>
              <a:rPr lang="th-TH" sz="3600" b="0" dirty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  </a:t>
            </a:r>
            <a:r>
              <a:rPr lang="en-US" sz="3600" b="0" dirty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Cohesion </a:t>
            </a:r>
            <a:r>
              <a:rPr lang="th-TH" sz="3600" b="0" dirty="0">
                <a:latin typeface="Angsana New" pitchFamily="18" charset="-34"/>
                <a:cs typeface="Angsana New" pitchFamily="18" charset="-34"/>
              </a:rPr>
              <a:t>เป็นการวัดระดับการยึดเกาะกันของหน้าที่หรือกิจกรรมในโมดูล เพื่อประมวลข้อมูลเป็นผลลัพธ์ที่ต้องการ ลักษณะโครงสร้างที่ดีจะต้องมีระดับการยึดเกะกันของหน้าที่ในโมดูล</a:t>
            </a:r>
            <a:r>
              <a:rPr lang="th-TH" sz="3600" b="0" dirty="0" smtClean="0">
                <a:latin typeface="Angsana New" pitchFamily="18" charset="-34"/>
                <a:cs typeface="Angsana New" pitchFamily="18" charset="-34"/>
              </a:rPr>
              <a:t>สูง</a:t>
            </a:r>
          </a:p>
          <a:p>
            <a:pPr marL="0" indent="0" algn="thaiDist">
              <a:buNone/>
            </a:pPr>
            <a:r>
              <a:rPr lang="th-TH" sz="3600" dirty="0">
                <a:latin typeface="Angsana New" pitchFamily="18" charset="-34"/>
                <a:cs typeface="Angsana New" pitchFamily="18" charset="-34"/>
              </a:rPr>
              <a:t/>
            </a:r>
            <a:br>
              <a:rPr lang="th-TH" sz="3600" dirty="0">
                <a:latin typeface="Angsana New" pitchFamily="18" charset="-34"/>
                <a:cs typeface="Angsana New" pitchFamily="18" charset="-34"/>
              </a:rPr>
            </a:br>
            <a:endParaRPr lang="th-TH" sz="3600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659017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8424936" cy="720080"/>
          </a:xfrm>
        </p:spPr>
        <p:txBody>
          <a:bodyPr/>
          <a:lstStyle/>
          <a:p>
            <a:r>
              <a:rPr lang="th-TH" sz="4400" dirty="0">
                <a:solidFill>
                  <a:schemeClr val="tx1"/>
                </a:solidFill>
              </a:rPr>
              <a:t>แนวคิดในการออกแบบ</a:t>
            </a:r>
            <a:r>
              <a:rPr lang="th-TH" sz="4400" dirty="0" smtClean="0">
                <a:solidFill>
                  <a:schemeClr val="tx1"/>
                </a:solidFill>
              </a:rPr>
              <a:t>ซอฟต์แวร์</a:t>
            </a:r>
            <a:endParaRPr lang="th-TH" sz="44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755576" y="1556792"/>
            <a:ext cx="8135888" cy="4783832"/>
          </a:xfrm>
        </p:spPr>
        <p:txBody>
          <a:bodyPr/>
          <a:lstStyle/>
          <a:p>
            <a:pPr marL="0" indent="0" algn="thaiDist">
              <a:buNone/>
            </a:pPr>
            <a:r>
              <a:rPr lang="th-TH" sz="3600" b="1" dirty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การกลั่นกรอง (</a:t>
            </a:r>
            <a:r>
              <a:rPr lang="en-US" sz="3600" b="1" dirty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Refinement</a:t>
            </a:r>
            <a:r>
              <a:rPr lang="en-US" sz="3600" b="1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)</a:t>
            </a:r>
          </a:p>
          <a:p>
            <a:pPr marL="0" indent="0" algn="thaiDist">
              <a:buNone/>
            </a:pPr>
            <a:r>
              <a:rPr lang="en-US" sz="3600" dirty="0">
                <a:latin typeface="Angsana New" pitchFamily="18" charset="-34"/>
                <a:cs typeface="Angsana New" pitchFamily="18" charset="-34"/>
              </a:rPr>
              <a:t> </a:t>
            </a: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3600" b="0" dirty="0">
                <a:latin typeface="Angsana New" pitchFamily="18" charset="-34"/>
                <a:cs typeface="Angsana New" pitchFamily="18" charset="-34"/>
              </a:rPr>
              <a:t>  </a:t>
            </a:r>
            <a:r>
              <a:rPr lang="th-TH" sz="3600" b="0" dirty="0">
                <a:latin typeface="Angsana New" pitchFamily="18" charset="-34"/>
                <a:cs typeface="Angsana New" pitchFamily="18" charset="-34"/>
              </a:rPr>
              <a:t>การกลั่นกรองเป็นการบรรยายรายละเอียดของแต่ละฟังก์ชันเป็นลำดับขั้น เริ่มต้นจากชื่อฟังก์ชันที่จะถูกกำหนดขึ้นในระดับบนสุดของการคิดแบบนามธรรม ซึ่งเป็นเพียงการกำหนดชื่อฟังก์ชันเท่านั้น ยังไม่มีรายละเอียดการทำงานภายในข้อมูล การกลั่นกรองเป็นการนำชื่อฟังก์ชันเหล่านั้น มาเพิ่มเติมรายละเอียดการทำงานภายในให้ชัดเจนยิ่งขึ้นในแต่ละระดับของการกลั่นกรอง</a:t>
            </a:r>
            <a:br>
              <a:rPr lang="th-TH" sz="3600" b="0" dirty="0">
                <a:latin typeface="Angsana New" pitchFamily="18" charset="-34"/>
                <a:cs typeface="Angsana New" pitchFamily="18" charset="-34"/>
              </a:rPr>
            </a:br>
            <a:endParaRPr lang="th-TH" sz="3600" b="0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414196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27584" y="764704"/>
            <a:ext cx="8352928" cy="720080"/>
          </a:xfrm>
        </p:spPr>
        <p:txBody>
          <a:bodyPr/>
          <a:lstStyle/>
          <a:p>
            <a:r>
              <a:rPr lang="th-TH" sz="4400" dirty="0">
                <a:solidFill>
                  <a:schemeClr val="tx1"/>
                </a:solidFill>
              </a:rPr>
              <a:t>แนวคิดในการออกแบบ</a:t>
            </a:r>
            <a:r>
              <a:rPr lang="th-TH" sz="4400" dirty="0" smtClean="0">
                <a:solidFill>
                  <a:schemeClr val="tx1"/>
                </a:solidFill>
              </a:rPr>
              <a:t>ซอฟต์แวร์</a:t>
            </a:r>
            <a:endParaRPr lang="th-TH" sz="44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755576" y="1556792"/>
            <a:ext cx="8135888" cy="4783832"/>
          </a:xfrm>
        </p:spPr>
        <p:txBody>
          <a:bodyPr/>
          <a:lstStyle/>
          <a:p>
            <a:pPr marL="0" indent="0" algn="thaiDist">
              <a:buNone/>
            </a:pPr>
            <a:r>
              <a:rPr lang="th-TH" sz="3600" b="1" dirty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การปรับโครงสร้างการออกแบบ (</a:t>
            </a:r>
            <a:r>
              <a:rPr lang="en-US" sz="3600" b="1" dirty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Refactoring</a:t>
            </a:r>
            <a:r>
              <a:rPr lang="en-US" sz="3600" b="1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)</a:t>
            </a:r>
          </a:p>
          <a:p>
            <a:pPr marL="0" indent="0" algn="thaiDist">
              <a:buNone/>
            </a:pPr>
            <a:r>
              <a:rPr lang="en-US" sz="3600" dirty="0">
                <a:latin typeface="Angsana New" pitchFamily="18" charset="-34"/>
                <a:cs typeface="Angsana New" pitchFamily="18" charset="-34"/>
              </a:rPr>
              <a:t>  </a:t>
            </a:r>
            <a:r>
              <a:rPr lang="th-TH" sz="3600" b="0" dirty="0" smtClean="0">
                <a:latin typeface="Angsana New" pitchFamily="18" charset="-34"/>
                <a:cs typeface="Angsana New" pitchFamily="18" charset="-34"/>
              </a:rPr>
              <a:t>เป็น</a:t>
            </a:r>
            <a:r>
              <a:rPr lang="th-TH" sz="3600" b="0" dirty="0">
                <a:latin typeface="Angsana New" pitchFamily="18" charset="-34"/>
                <a:cs typeface="Angsana New" pitchFamily="18" charset="-34"/>
              </a:rPr>
              <a:t>เทคนิคในการปรับโครงสร้างการออกแบบภายในของคอมโพ</a:t>
            </a:r>
            <a:r>
              <a:rPr lang="th-TH" sz="3600" b="0" dirty="0" err="1">
                <a:latin typeface="Angsana New" pitchFamily="18" charset="-34"/>
                <a:cs typeface="Angsana New" pitchFamily="18" charset="-34"/>
              </a:rPr>
              <a:t>เน้นท์</a:t>
            </a:r>
            <a:r>
              <a:rPr lang="th-TH" sz="3600" b="0" dirty="0">
                <a:latin typeface="Angsana New" pitchFamily="18" charset="-34"/>
                <a:cs typeface="Angsana New" pitchFamily="18" charset="-34"/>
              </a:rPr>
              <a:t> โดยไม่ต้องเปลี่ยนฟังก์ชันหรือพฤติกรรมของคอมโพ</a:t>
            </a:r>
            <a:r>
              <a:rPr lang="th-TH" sz="3600" b="0" dirty="0" err="1">
                <a:latin typeface="Angsana New" pitchFamily="18" charset="-34"/>
                <a:cs typeface="Angsana New" pitchFamily="18" charset="-34"/>
              </a:rPr>
              <a:t>เน้นท์</a:t>
            </a:r>
            <a:r>
              <a:rPr lang="th-TH" sz="3600" b="0" dirty="0">
                <a:latin typeface="Angsana New" pitchFamily="18" charset="-34"/>
                <a:cs typeface="Angsana New" pitchFamily="18" charset="-34"/>
              </a:rPr>
              <a:t> โดยเมื่อซอฟต์แวร์ถูกปรับโครงสร้าง จะเริ่มต้นจากการนำงานออกแบบเดิมมาพิจารณาถึงความซ้ำซ้อน ส่วนประกอบที่ไม่ได้ถูกใช้งาน อัลกอริธึมที่ไม่มีประสิทธิภาพหรือไม่จำเป็น ตลอดจนโครงสร้างข้อมูลที่ไม่เหมาะสม หรือข้อผิดพลาดจากการออแบบอื่นๆ แล้วนำมาแก้ไขให้มีประสิทธิภาพและถูกต้องมากขึ้น </a:t>
            </a:r>
          </a:p>
        </p:txBody>
      </p:sp>
    </p:spTree>
    <p:extLst>
      <p:ext uri="{BB962C8B-B14F-4D97-AF65-F5344CB8AC3E}">
        <p14:creationId xmlns:p14="http://schemas.microsoft.com/office/powerpoint/2010/main" val="170386568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8388424" cy="720080"/>
          </a:xfrm>
        </p:spPr>
        <p:txBody>
          <a:bodyPr/>
          <a:lstStyle/>
          <a:p>
            <a:r>
              <a:rPr lang="th-TH" sz="4400" dirty="0">
                <a:solidFill>
                  <a:schemeClr val="tx1"/>
                </a:solidFill>
              </a:rPr>
              <a:t>แนวคิดในการออกแบบ</a:t>
            </a:r>
            <a:r>
              <a:rPr lang="th-TH" sz="4400" dirty="0" smtClean="0">
                <a:solidFill>
                  <a:schemeClr val="tx1"/>
                </a:solidFill>
              </a:rPr>
              <a:t>ซอฟต์แวร์</a:t>
            </a:r>
            <a:endParaRPr lang="th-TH" sz="44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755576" y="1556792"/>
            <a:ext cx="8135888" cy="4783832"/>
          </a:xfrm>
        </p:spPr>
        <p:txBody>
          <a:bodyPr/>
          <a:lstStyle/>
          <a:p>
            <a:pPr marL="0" indent="0" algn="thaiDist">
              <a:buNone/>
            </a:pPr>
            <a:r>
              <a:rPr lang="en-US" sz="3600" b="1" dirty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Design </a:t>
            </a:r>
            <a:r>
              <a:rPr lang="en-US" sz="3600" b="1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Class</a:t>
            </a:r>
          </a:p>
          <a:p>
            <a:pPr marL="0" indent="0" algn="thaiDist">
              <a:buNone/>
            </a:pPr>
            <a:r>
              <a:rPr lang="en-US" sz="3600" dirty="0">
                <a:latin typeface="Angsana New" pitchFamily="18" charset="-34"/>
                <a:cs typeface="Angsana New" pitchFamily="18" charset="-34"/>
              </a:rPr>
              <a:t>    </a:t>
            </a:r>
            <a:r>
              <a:rPr lang="en-US" sz="3600" b="0" dirty="0">
                <a:latin typeface="Angsana New" pitchFamily="18" charset="-34"/>
                <a:cs typeface="Angsana New" pitchFamily="18" charset="-34"/>
              </a:rPr>
              <a:t>  </a:t>
            </a:r>
            <a:r>
              <a:rPr lang="th-TH" sz="3600" b="0" dirty="0" smtClean="0">
                <a:latin typeface="Angsana New" pitchFamily="18" charset="-34"/>
                <a:cs typeface="Angsana New" pitchFamily="18" charset="-34"/>
              </a:rPr>
              <a:t>สำหรับ</a:t>
            </a:r>
            <a:r>
              <a:rPr lang="th-TH" sz="3600" b="0" dirty="0">
                <a:latin typeface="Angsana New" pitchFamily="18" charset="-34"/>
                <a:cs typeface="Angsana New" pitchFamily="18" charset="-34"/>
              </a:rPr>
              <a:t>การวิเคราะห์ระบบด้วยแนวทางเชิงวัตถุ เมื่อจบขั้นตอนการวิเคราะห์ระบบแล้ว สิ่งที่ได้คือ แบบจำลองคลาส ที่แสดงเพียงมุมมองของระบบในระดับบนเท่านั้น เมื่อมาถึงขั้นตอนการออกแบบ วิศวกรซอฟต์แวร์จะต้องนำแบบจำลองคลาสเหล่านั้น มากลั่นกรองเพื่อกำหนดรายละเอียดเชิงลึกของแต่ละคลาสอีกครั้ง เพื่อให้เขียนโค้ดได้ง่ายขึ้น และต้องสร้างแบบจำลองคลาสที่แสดงให้เห็นถึงโครงสร้างภายในที่สนับสนุนกระบวนการทางธุรกิจ</a:t>
            </a:r>
            <a:r>
              <a:rPr lang="th-TH" sz="3600" b="0" dirty="0" smtClean="0">
                <a:latin typeface="Angsana New" pitchFamily="18" charset="-34"/>
                <a:cs typeface="Angsana New" pitchFamily="18" charset="-34"/>
              </a:rPr>
              <a:t>ด้วย</a:t>
            </a:r>
            <a:endParaRPr lang="th-TH" sz="3600" b="0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3424571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8424936" cy="720080"/>
          </a:xfrm>
        </p:spPr>
        <p:txBody>
          <a:bodyPr/>
          <a:lstStyle/>
          <a:p>
            <a:r>
              <a:rPr lang="th-TH" sz="4400" dirty="0">
                <a:solidFill>
                  <a:schemeClr val="tx1"/>
                </a:solidFill>
              </a:rPr>
              <a:t>แนวคิดในการออกแบบ</a:t>
            </a:r>
            <a:r>
              <a:rPr lang="th-TH" sz="4400" dirty="0" smtClean="0">
                <a:solidFill>
                  <a:schemeClr val="tx1"/>
                </a:solidFill>
              </a:rPr>
              <a:t>ซอฟต์แวร์</a:t>
            </a:r>
            <a:endParaRPr lang="th-TH" sz="44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755576" y="1556792"/>
            <a:ext cx="8135888" cy="4968552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Design Class</a:t>
            </a:r>
            <a:r>
              <a:rPr lang="en-US" sz="3600" dirty="0">
                <a:latin typeface="Angsana New" pitchFamily="18" charset="-34"/>
                <a:cs typeface="Angsana New" pitchFamily="18" charset="-34"/>
              </a:rPr>
              <a:t/>
            </a:r>
            <a:br>
              <a:rPr lang="en-US" sz="3600" dirty="0">
                <a:latin typeface="Angsana New" pitchFamily="18" charset="-34"/>
                <a:cs typeface="Angsana New" pitchFamily="18" charset="-34"/>
              </a:rPr>
            </a:br>
            <a:r>
              <a:rPr lang="en-US" sz="3600" dirty="0">
                <a:latin typeface="Angsana New" pitchFamily="18" charset="-34"/>
                <a:cs typeface="Angsana New" pitchFamily="18" charset="-34"/>
              </a:rPr>
              <a:t>      </a:t>
            </a:r>
            <a:r>
              <a:rPr lang="en-US" sz="3600" b="0" dirty="0">
                <a:latin typeface="Angsana New" pitchFamily="18" charset="-34"/>
                <a:cs typeface="Angsana New" pitchFamily="18" charset="-34"/>
              </a:rPr>
              <a:t> </a:t>
            </a:r>
            <a:r>
              <a:rPr lang="th-TH" sz="3600" b="0" dirty="0" smtClean="0">
                <a:latin typeface="Angsana New" pitchFamily="18" charset="-34"/>
                <a:cs typeface="Angsana New" pitchFamily="18" charset="-34"/>
              </a:rPr>
              <a:t>สิ่ง</a:t>
            </a:r>
            <a:r>
              <a:rPr lang="th-TH" sz="3600" b="0" dirty="0">
                <a:latin typeface="Angsana New" pitchFamily="18" charset="-34"/>
                <a:cs typeface="Angsana New" pitchFamily="18" charset="-34"/>
              </a:rPr>
              <a:t>ที่ได้คือ </a:t>
            </a:r>
            <a:r>
              <a:rPr lang="en-US" sz="3600" b="0" dirty="0">
                <a:latin typeface="Angsana New" pitchFamily="18" charset="-34"/>
                <a:cs typeface="Angsana New" pitchFamily="18" charset="-34"/>
              </a:rPr>
              <a:t>Design Class </a:t>
            </a:r>
            <a:r>
              <a:rPr lang="th-TH" sz="3600" b="0" dirty="0">
                <a:latin typeface="Angsana New" pitchFamily="18" charset="-34"/>
                <a:cs typeface="Angsana New" pitchFamily="18" charset="-34"/>
              </a:rPr>
              <a:t>ซึ่งประกอบไปด้วย </a:t>
            </a:r>
            <a:r>
              <a:rPr lang="en-US" sz="3600" b="0" dirty="0">
                <a:latin typeface="Angsana New" pitchFamily="18" charset="-34"/>
                <a:cs typeface="Angsana New" pitchFamily="18" charset="-34"/>
              </a:rPr>
              <a:t>Design Class 5 </a:t>
            </a:r>
            <a:r>
              <a:rPr lang="th-TH" sz="3600" b="0" dirty="0">
                <a:latin typeface="Angsana New" pitchFamily="18" charset="-34"/>
                <a:cs typeface="Angsana New" pitchFamily="18" charset="-34"/>
              </a:rPr>
              <a:t>ชนิด แบ่งตาม </a:t>
            </a:r>
            <a:r>
              <a:rPr lang="en-US" sz="3600" b="0" dirty="0">
                <a:latin typeface="Angsana New" pitchFamily="18" charset="-34"/>
                <a:cs typeface="Angsana New" pitchFamily="18" charset="-34"/>
              </a:rPr>
              <a:t>Layer </a:t>
            </a:r>
            <a:r>
              <a:rPr lang="th-TH" sz="3600" b="0" dirty="0">
                <a:latin typeface="Angsana New" pitchFamily="18" charset="-34"/>
                <a:cs typeface="Angsana New" pitchFamily="18" charset="-34"/>
              </a:rPr>
              <a:t>ของสถาปัตยกรรมระบบ ได้แก่ </a:t>
            </a:r>
            <a:endParaRPr lang="en-US" sz="3600" b="0" dirty="0" smtClean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en-US" sz="3600" b="0" dirty="0" smtClean="0">
                <a:latin typeface="Angsana New" pitchFamily="18" charset="-34"/>
                <a:cs typeface="Angsana New" pitchFamily="18" charset="-34"/>
              </a:rPr>
              <a:t>1. User </a:t>
            </a:r>
            <a:r>
              <a:rPr lang="en-US" sz="3600" b="0" dirty="0">
                <a:latin typeface="Angsana New" pitchFamily="18" charset="-34"/>
                <a:cs typeface="Angsana New" pitchFamily="18" charset="-34"/>
              </a:rPr>
              <a:t>Interface </a:t>
            </a:r>
            <a:r>
              <a:rPr lang="en-US" sz="3600" b="0" dirty="0" smtClean="0">
                <a:latin typeface="Angsana New" pitchFamily="18" charset="-34"/>
                <a:cs typeface="Angsana New" pitchFamily="18" charset="-34"/>
              </a:rPr>
              <a:t>Class</a:t>
            </a:r>
          </a:p>
          <a:p>
            <a:pPr marL="0" indent="0">
              <a:buNone/>
            </a:pPr>
            <a:r>
              <a:rPr lang="en-US" sz="3600" b="0" dirty="0" smtClean="0">
                <a:latin typeface="Angsana New" pitchFamily="18" charset="-34"/>
                <a:cs typeface="Angsana New" pitchFamily="18" charset="-34"/>
              </a:rPr>
              <a:t>2. Business </a:t>
            </a:r>
            <a:r>
              <a:rPr lang="en-US" sz="3600" b="0" dirty="0">
                <a:latin typeface="Angsana New" pitchFamily="18" charset="-34"/>
                <a:cs typeface="Angsana New" pitchFamily="18" charset="-34"/>
              </a:rPr>
              <a:t>Domain </a:t>
            </a:r>
            <a:r>
              <a:rPr lang="en-US" sz="3600" b="0" dirty="0" smtClean="0">
                <a:latin typeface="Angsana New" pitchFamily="18" charset="-34"/>
                <a:cs typeface="Angsana New" pitchFamily="18" charset="-34"/>
              </a:rPr>
              <a:t>Class</a:t>
            </a:r>
          </a:p>
          <a:p>
            <a:pPr marL="0" indent="0">
              <a:buNone/>
            </a:pPr>
            <a:r>
              <a:rPr lang="en-US" sz="3600" b="0" dirty="0" smtClean="0">
                <a:latin typeface="Angsana New" pitchFamily="18" charset="-34"/>
                <a:cs typeface="Angsana New" pitchFamily="18" charset="-34"/>
              </a:rPr>
              <a:t>3. Process </a:t>
            </a:r>
            <a:r>
              <a:rPr lang="en-US" sz="3600" b="0" dirty="0" smtClean="0">
                <a:latin typeface="Angsana New" pitchFamily="18" charset="-34"/>
                <a:cs typeface="Angsana New" pitchFamily="18" charset="-34"/>
              </a:rPr>
              <a:t>Class</a:t>
            </a:r>
          </a:p>
          <a:p>
            <a:pPr marL="0" indent="0">
              <a:buNone/>
            </a:pPr>
            <a:r>
              <a:rPr lang="en-US" sz="3600" b="0" dirty="0" smtClean="0">
                <a:latin typeface="Angsana New" pitchFamily="18" charset="-34"/>
                <a:cs typeface="Angsana New" pitchFamily="18" charset="-34"/>
              </a:rPr>
              <a:t>4. Persistent </a:t>
            </a:r>
            <a:r>
              <a:rPr lang="en-US" sz="3600" b="0" dirty="0">
                <a:latin typeface="Angsana New" pitchFamily="18" charset="-34"/>
                <a:cs typeface="Angsana New" pitchFamily="18" charset="-34"/>
              </a:rPr>
              <a:t>Class </a:t>
            </a:r>
          </a:p>
          <a:p>
            <a:pPr marL="0" indent="0">
              <a:buNone/>
            </a:pPr>
            <a:r>
              <a:rPr lang="en-US" sz="3600" b="0" dirty="0" smtClean="0">
                <a:latin typeface="Angsana New" pitchFamily="18" charset="-34"/>
                <a:cs typeface="Angsana New" pitchFamily="18" charset="-34"/>
              </a:rPr>
              <a:t>5. System </a:t>
            </a:r>
            <a:r>
              <a:rPr lang="en-US" sz="3600" b="0" dirty="0">
                <a:latin typeface="Angsana New" pitchFamily="18" charset="-34"/>
                <a:cs typeface="Angsana New" pitchFamily="18" charset="-34"/>
              </a:rPr>
              <a:t>Class</a:t>
            </a:r>
            <a:r>
              <a:rPr lang="en-US" sz="3600" dirty="0">
                <a:latin typeface="Angsana New" pitchFamily="18" charset="-34"/>
                <a:cs typeface="Angsana New" pitchFamily="18" charset="-34"/>
              </a:rPr>
              <a:t/>
            </a:r>
            <a:br>
              <a:rPr lang="en-US" sz="3600" dirty="0">
                <a:latin typeface="Angsana New" pitchFamily="18" charset="-34"/>
                <a:cs typeface="Angsana New" pitchFamily="18" charset="-34"/>
              </a:rPr>
            </a:br>
            <a:endParaRPr lang="th-TH" sz="3600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5440324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55576" y="836712"/>
            <a:ext cx="8424936" cy="648072"/>
          </a:xfrm>
        </p:spPr>
        <p:txBody>
          <a:bodyPr/>
          <a:lstStyle/>
          <a:p>
            <a:r>
              <a:rPr lang="th-TH" sz="4400" dirty="0">
                <a:solidFill>
                  <a:schemeClr val="tx1"/>
                </a:solidFill>
              </a:rPr>
              <a:t>กลยุทธ์และระเบียบวิธีของ</a:t>
            </a:r>
            <a:r>
              <a:rPr lang="th-TH" sz="4400" dirty="0" smtClean="0">
                <a:solidFill>
                  <a:schemeClr val="tx1"/>
                </a:solidFill>
              </a:rPr>
              <a:t>การ</a:t>
            </a:r>
            <a:r>
              <a:rPr lang="th-TH" sz="4400" dirty="0">
                <a:solidFill>
                  <a:schemeClr val="tx1"/>
                </a:solidFill>
              </a:rPr>
              <a:t>ออกแบบ</a:t>
            </a:r>
            <a:r>
              <a:rPr lang="th-TH" sz="4400" dirty="0" smtClean="0">
                <a:solidFill>
                  <a:schemeClr val="tx1"/>
                </a:solidFill>
              </a:rPr>
              <a:t>ซอฟต์แวร์</a:t>
            </a:r>
            <a:endParaRPr lang="th-TH" sz="44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827584" y="1556792"/>
            <a:ext cx="8135888" cy="4567808"/>
          </a:xfrm>
        </p:spPr>
        <p:txBody>
          <a:bodyPr/>
          <a:lstStyle/>
          <a:p>
            <a:pPr marL="0" indent="0" algn="just">
              <a:buNone/>
            </a:pPr>
            <a:r>
              <a:rPr lang="th-TH" sz="3600" b="1" dirty="0" smtClean="0"/>
              <a:t>    </a:t>
            </a:r>
            <a:r>
              <a:rPr lang="th-TH" sz="3600" b="0" dirty="0" smtClean="0"/>
              <a:t>กล</a:t>
            </a:r>
            <a:r>
              <a:rPr lang="th-TH" sz="3600" b="0" dirty="0"/>
              <a:t>ยุทธ์ในการอกแบบซอฟต์แวร์ เป็นเพียงหลักและแนวทางในการปฏิบัติงานแบบซอฟต์แวร์</a:t>
            </a:r>
            <a:r>
              <a:rPr lang="th-TH" sz="3600" b="0" dirty="0" smtClean="0"/>
              <a:t>เท่านั้น ไม่ได้</a:t>
            </a:r>
            <a:r>
              <a:rPr lang="th-TH" sz="3600" b="0" dirty="0"/>
              <a:t>ระบุถึงวิธีทำงานอย่างชัดเจน แต่สำหรับระเบียบวิธี ในการออกแบบซอฟต์แวร์จะระบุถึงรายละเอียดของวิธีการทำงานอย่าง</a:t>
            </a:r>
            <a:r>
              <a:rPr lang="th-TH" sz="3600" b="0" dirty="0" smtClean="0"/>
              <a:t>ชัดเจน พร้อม</a:t>
            </a:r>
            <a:r>
              <a:rPr lang="th-TH" sz="3600" b="0" dirty="0"/>
              <a:t>กับเตรียมสัญลักษณ์ต่างๆ ของแบบจำลองเฉพาะระเบียบวิธีนั้นไว้ให้ใช้งานด้วย ทำให้ทีมวิศวกรซอฟต์แวร์ทำงานได้ง่ายขึ้น ปัจจุบัน กลยุทธ์และระเบียบวิธีในการออกแบบซอฟต์แวร์มีหลายวิธี สรุปได้</a:t>
            </a:r>
            <a:r>
              <a:rPr lang="th-TH" sz="3600" b="0" dirty="0" smtClean="0"/>
              <a:t>ดังนี้</a:t>
            </a:r>
          </a:p>
          <a:p>
            <a:pPr marL="0" indent="0" algn="just">
              <a:buNone/>
            </a:pPr>
            <a:r>
              <a:rPr lang="th-TH" sz="3600" dirty="0"/>
              <a:t/>
            </a:r>
            <a:br>
              <a:rPr lang="th-TH" sz="3600" dirty="0"/>
            </a:br>
            <a:endParaRPr lang="th-TH" sz="3600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7444633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83568" y="1484784"/>
            <a:ext cx="8279904" cy="4639816"/>
          </a:xfrm>
        </p:spPr>
        <p:txBody>
          <a:bodyPr/>
          <a:lstStyle/>
          <a:p>
            <a:pPr marL="0" indent="0" algn="thaiDist">
              <a:buNone/>
            </a:pPr>
            <a:r>
              <a:rPr lang="th-TH" sz="3600" b="1" dirty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กลยุทธ์ทั่วไปในการออกแบบซอฟต์แวร์ (</a:t>
            </a:r>
            <a:r>
              <a:rPr lang="en-US" sz="3600" b="1" dirty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General Strategy</a:t>
            </a:r>
            <a:r>
              <a:rPr lang="en-US" sz="3600" b="1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)</a:t>
            </a:r>
          </a:p>
          <a:p>
            <a:pPr marL="0" indent="0" algn="thaiDist">
              <a:buNone/>
            </a:pPr>
            <a:r>
              <a:rPr lang="en-US" sz="3600" dirty="0">
                <a:latin typeface="Angsana New" pitchFamily="18" charset="-34"/>
                <a:cs typeface="Angsana New" pitchFamily="18" charset="-34"/>
              </a:rPr>
              <a:t>    </a:t>
            </a:r>
            <a:r>
              <a:rPr lang="en-US" sz="3600" b="0" dirty="0">
                <a:latin typeface="Angsana New" pitchFamily="18" charset="-34"/>
                <a:cs typeface="Angsana New" pitchFamily="18" charset="-34"/>
              </a:rPr>
              <a:t>  </a:t>
            </a:r>
            <a:r>
              <a:rPr lang="th-TH" sz="3600" b="0" dirty="0" smtClean="0">
                <a:latin typeface="Angsana New" pitchFamily="18" charset="-34"/>
                <a:cs typeface="Angsana New" pitchFamily="18" charset="-34"/>
              </a:rPr>
              <a:t>กล</a:t>
            </a:r>
            <a:r>
              <a:rPr lang="th-TH" sz="3600" b="0" dirty="0">
                <a:latin typeface="Angsana New" pitchFamily="18" charset="-34"/>
                <a:cs typeface="Angsana New" pitchFamily="18" charset="-34"/>
              </a:rPr>
              <a:t>ยุทธ์ทั่วไปในการออกแบบซอฟต์แวร์ได้แก่ </a:t>
            </a:r>
            <a:r>
              <a:rPr lang="en-US" sz="3600" b="0" dirty="0">
                <a:latin typeface="Angsana New" pitchFamily="18" charset="-34"/>
                <a:cs typeface="Angsana New" pitchFamily="18" charset="-34"/>
              </a:rPr>
              <a:t>Divide-and Conquer, Stepwise Refinement, Top-down and Bottom-up Strategy, Data Abstraction and Information Hiding, Heuristic </a:t>
            </a:r>
            <a:r>
              <a:rPr lang="th-TH" sz="3600" b="0" dirty="0">
                <a:latin typeface="Angsana New" pitchFamily="18" charset="-34"/>
                <a:cs typeface="Angsana New" pitchFamily="18" charset="-34"/>
              </a:rPr>
              <a:t>และ </a:t>
            </a:r>
            <a:r>
              <a:rPr lang="en-US" sz="3600" b="0" dirty="0">
                <a:latin typeface="Angsana New" pitchFamily="18" charset="-34"/>
                <a:cs typeface="Angsana New" pitchFamily="18" charset="-34"/>
              </a:rPr>
              <a:t>Design Pattern </a:t>
            </a:r>
            <a:r>
              <a:rPr lang="th-TH" sz="3600" b="0" dirty="0">
                <a:latin typeface="Angsana New" pitchFamily="18" charset="-34"/>
                <a:cs typeface="Angsana New" pitchFamily="18" charset="-34"/>
              </a:rPr>
              <a:t>เป็น</a:t>
            </a:r>
            <a:r>
              <a:rPr lang="th-TH" sz="3600" b="0" dirty="0" smtClean="0">
                <a:latin typeface="Angsana New" pitchFamily="18" charset="-34"/>
                <a:cs typeface="Angsana New" pitchFamily="18" charset="-34"/>
              </a:rPr>
              <a:t>ต้น</a:t>
            </a:r>
          </a:p>
          <a:p>
            <a:pPr marL="0" indent="0" algn="thaiDist">
              <a:buNone/>
            </a:pPr>
            <a:r>
              <a:rPr lang="th-TH" sz="3600" dirty="0">
                <a:latin typeface="Angsana New" pitchFamily="18" charset="-34"/>
                <a:cs typeface="Angsana New" pitchFamily="18" charset="-34"/>
              </a:rPr>
              <a:t/>
            </a:r>
            <a:br>
              <a:rPr lang="th-TH" sz="3600" dirty="0">
                <a:latin typeface="Angsana New" pitchFamily="18" charset="-34"/>
                <a:cs typeface="Angsana New" pitchFamily="18" charset="-34"/>
              </a:rPr>
            </a:br>
            <a:endParaRPr lang="th-TH" sz="36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ชื่อเรื่อง 1"/>
          <p:cNvSpPr>
            <a:spLocks noGrp="1"/>
          </p:cNvSpPr>
          <p:nvPr>
            <p:ph type="title"/>
          </p:nvPr>
        </p:nvSpPr>
        <p:spPr>
          <a:xfrm>
            <a:off x="755576" y="836712"/>
            <a:ext cx="8424936" cy="648072"/>
          </a:xfrm>
        </p:spPr>
        <p:txBody>
          <a:bodyPr/>
          <a:lstStyle/>
          <a:p>
            <a:r>
              <a:rPr lang="th-TH" sz="4400" dirty="0">
                <a:solidFill>
                  <a:schemeClr val="tx1"/>
                </a:solidFill>
              </a:rPr>
              <a:t>กลยุทธ์และระเบียบวิธีของ</a:t>
            </a:r>
            <a:r>
              <a:rPr lang="th-TH" sz="4400" dirty="0" smtClean="0">
                <a:solidFill>
                  <a:schemeClr val="tx1"/>
                </a:solidFill>
              </a:rPr>
              <a:t>การ</a:t>
            </a:r>
            <a:r>
              <a:rPr lang="th-TH" sz="4400" dirty="0">
                <a:solidFill>
                  <a:schemeClr val="tx1"/>
                </a:solidFill>
              </a:rPr>
              <a:t>ออกแบบ</a:t>
            </a:r>
            <a:r>
              <a:rPr lang="th-TH" sz="4400" dirty="0" smtClean="0">
                <a:solidFill>
                  <a:schemeClr val="tx1"/>
                </a:solidFill>
              </a:rPr>
              <a:t>ซอฟต์แวร์</a:t>
            </a:r>
            <a:endParaRPr lang="th-TH" sz="44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3191178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8424936" cy="720080"/>
          </a:xfrm>
        </p:spPr>
        <p:txBody>
          <a:bodyPr/>
          <a:lstStyle/>
          <a:p>
            <a:r>
              <a:rPr lang="th-TH" sz="4400" dirty="0">
                <a:solidFill>
                  <a:schemeClr val="tx1"/>
                </a:solidFill>
              </a:rPr>
              <a:t>กลยุทธ์และระเบียบวิธีของกาสรออกแบบ</a:t>
            </a:r>
            <a:r>
              <a:rPr lang="th-TH" sz="4400" dirty="0" smtClean="0">
                <a:solidFill>
                  <a:schemeClr val="tx1"/>
                </a:solidFill>
              </a:rPr>
              <a:t>ซอฟต์แวร์</a:t>
            </a:r>
            <a:endParaRPr lang="th-TH" sz="44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755576" y="1484784"/>
            <a:ext cx="8207896" cy="4639816"/>
          </a:xfrm>
        </p:spPr>
        <p:txBody>
          <a:bodyPr/>
          <a:lstStyle/>
          <a:p>
            <a:pPr marL="0" indent="0" algn="thaiDist">
              <a:buNone/>
            </a:pPr>
            <a:r>
              <a:rPr lang="th-TH" sz="3600" b="1" dirty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การออกแบบเชิงฟังก์ชัน (</a:t>
            </a:r>
            <a:r>
              <a:rPr lang="en-US" sz="3600" b="1" dirty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Function-Oriented Design</a:t>
            </a:r>
            <a:r>
              <a:rPr lang="en-US" sz="3600" b="1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)</a:t>
            </a:r>
          </a:p>
          <a:p>
            <a:pPr marL="0" indent="0" algn="thaiDist">
              <a:buNone/>
            </a:pPr>
            <a:r>
              <a:rPr lang="en-US" sz="3600" dirty="0">
                <a:latin typeface="Angsana New" pitchFamily="18" charset="-34"/>
                <a:cs typeface="Angsana New" pitchFamily="18" charset="-34"/>
              </a:rPr>
              <a:t>   </a:t>
            </a:r>
            <a:r>
              <a:rPr lang="en-US" sz="3600" b="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3600" b="0" dirty="0">
                <a:latin typeface="Angsana New" pitchFamily="18" charset="-34"/>
                <a:cs typeface="Angsana New" pitchFamily="18" charset="-34"/>
              </a:rPr>
              <a:t>  </a:t>
            </a:r>
            <a:r>
              <a:rPr lang="th-TH" sz="3200" b="0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การ</a:t>
            </a:r>
            <a:r>
              <a:rPr lang="th-TH" sz="3200" b="0" dirty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ออกแบบเชิงโครงสร้าง </a:t>
            </a:r>
            <a:r>
              <a:rPr lang="th-TH" sz="3200" b="0" dirty="0">
                <a:latin typeface="Angsana New" pitchFamily="18" charset="-34"/>
                <a:cs typeface="Angsana New" pitchFamily="18" charset="-34"/>
              </a:rPr>
              <a:t>ซึ่งเป็นระเบียบวิธีที่ได้รับความนิยมมาตั้งแต่อดีตจนถึงปัจจุบันเป็นวิธีในการพิจารณาถึงฟังก์ชันของซอฟต์แวร์เป็นเกณฑ์ในการแบ่งส่วนซอฟต์แวร์ออกเป็นส่วนย่อย จากนั้นจะกำหนดรายละเอียดในแต่ละส่วนย่อยของซอฟต์แวร์และปรับปรุงในลักษณะโครงสร้างลำดับขั้นจากบนลงล่าง </a:t>
            </a:r>
            <a:endParaRPr lang="th-TH" sz="3200" b="0" dirty="0" smtClean="0">
              <a:latin typeface="Angsana New" pitchFamily="18" charset="-34"/>
              <a:cs typeface="Angsana New" pitchFamily="18" charset="-34"/>
            </a:endParaRPr>
          </a:p>
          <a:p>
            <a:pPr marL="0" indent="0" algn="thaiDist">
              <a:buNone/>
            </a:pPr>
            <a:r>
              <a:rPr lang="th-TH" sz="3200" b="0" dirty="0" smtClean="0">
                <a:latin typeface="Angsana New" pitchFamily="18" charset="-34"/>
                <a:cs typeface="Angsana New" pitchFamily="18" charset="-34"/>
              </a:rPr>
              <a:t>       สิ่ง</a:t>
            </a:r>
            <a:r>
              <a:rPr lang="th-TH" sz="3200" b="0" dirty="0" smtClean="0">
                <a:latin typeface="Angsana New" pitchFamily="18" charset="-34"/>
                <a:cs typeface="Angsana New" pitchFamily="18" charset="-34"/>
              </a:rPr>
              <a:t>ที่ใช้ประกอบการออกแบบเชิงโครงสร้าง คือ แผนภาพกระแสข้อมูล (</a:t>
            </a:r>
            <a:r>
              <a:rPr lang="en-US" sz="3200" b="0" dirty="0" smtClean="0">
                <a:latin typeface="Angsana New" pitchFamily="18" charset="-34"/>
                <a:cs typeface="Angsana New" pitchFamily="18" charset="-34"/>
              </a:rPr>
              <a:t>Data Flow Diagram :DFD</a:t>
            </a:r>
            <a:r>
              <a:rPr lang="th-TH" sz="3200" b="0" dirty="0" smtClean="0">
                <a:latin typeface="Angsana New" pitchFamily="18" charset="-34"/>
                <a:cs typeface="Angsana New" pitchFamily="18" charset="-34"/>
              </a:rPr>
              <a:t>) และรายละเอียดของกระบวนการ (</a:t>
            </a:r>
            <a:r>
              <a:rPr lang="en-US" sz="3200" b="0" dirty="0" smtClean="0">
                <a:latin typeface="Angsana New" pitchFamily="18" charset="-34"/>
                <a:cs typeface="Angsana New" pitchFamily="18" charset="-34"/>
              </a:rPr>
              <a:t>Process Description</a:t>
            </a:r>
            <a:r>
              <a:rPr lang="th-TH" sz="3200" b="0" dirty="0" smtClean="0">
                <a:latin typeface="Angsana New" pitchFamily="18" charset="-34"/>
                <a:cs typeface="Angsana New" pitchFamily="18" charset="-34"/>
              </a:rPr>
              <a:t>) </a:t>
            </a:r>
            <a:endParaRPr lang="th-TH" sz="3200" b="0" dirty="0" smtClean="0">
              <a:latin typeface="Angsana New" pitchFamily="18" charset="-34"/>
              <a:cs typeface="Angsana New" pitchFamily="18" charset="-34"/>
            </a:endParaRPr>
          </a:p>
          <a:p>
            <a:pPr marL="0" indent="0" algn="thaiDist">
              <a:buNone/>
            </a:pPr>
            <a:r>
              <a:rPr lang="th-TH" sz="3600" dirty="0">
                <a:latin typeface="Angsana New" pitchFamily="18" charset="-34"/>
                <a:cs typeface="Angsana New" pitchFamily="18" charset="-34"/>
              </a:rPr>
              <a:t/>
            </a:r>
            <a:br>
              <a:rPr lang="th-TH" sz="3600" dirty="0">
                <a:latin typeface="Angsana New" pitchFamily="18" charset="-34"/>
                <a:cs typeface="Angsana New" pitchFamily="18" charset="-34"/>
              </a:rPr>
            </a:br>
            <a:endParaRPr lang="th-TH" sz="3600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1846043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8424936" cy="720080"/>
          </a:xfrm>
        </p:spPr>
        <p:txBody>
          <a:bodyPr/>
          <a:lstStyle/>
          <a:p>
            <a:r>
              <a:rPr lang="th-TH" sz="4400" dirty="0">
                <a:solidFill>
                  <a:schemeClr val="tx1"/>
                </a:solidFill>
              </a:rPr>
              <a:t>กลยุทธ์และระเบียบวิธีของกาสรออกแบบ</a:t>
            </a:r>
            <a:r>
              <a:rPr lang="th-TH" sz="4400" dirty="0" smtClean="0">
                <a:solidFill>
                  <a:schemeClr val="tx1"/>
                </a:solidFill>
              </a:rPr>
              <a:t>ซอฟต์แวร์</a:t>
            </a:r>
            <a:endParaRPr lang="th-TH" sz="44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755576" y="1556792"/>
            <a:ext cx="8207896" cy="4567808"/>
          </a:xfrm>
        </p:spPr>
        <p:txBody>
          <a:bodyPr/>
          <a:lstStyle/>
          <a:p>
            <a:pPr marL="0" indent="0" algn="thaiDist">
              <a:buNone/>
            </a:pPr>
            <a:r>
              <a:rPr lang="th-TH" sz="3600" b="1" dirty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การออกแบบเชิงวัตถุ (</a:t>
            </a:r>
            <a:r>
              <a:rPr lang="en-US" sz="3600" b="1" dirty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Object-oriented </a:t>
            </a:r>
            <a:r>
              <a:rPr lang="en-US" sz="3600" b="1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Design</a:t>
            </a:r>
            <a:r>
              <a:rPr lang="en-US" sz="3600" b="1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)</a:t>
            </a:r>
          </a:p>
          <a:p>
            <a:pPr marL="0" indent="0" algn="thaiDist">
              <a:buNone/>
            </a:pPr>
            <a:r>
              <a:rPr lang="en-US" sz="3600" dirty="0">
                <a:latin typeface="Angsana New" pitchFamily="18" charset="-34"/>
                <a:cs typeface="Angsana New" pitchFamily="18" charset="-34"/>
              </a:rPr>
              <a:t>    </a:t>
            </a:r>
            <a:r>
              <a:rPr lang="en-US" sz="3600" b="0" dirty="0">
                <a:latin typeface="Angsana New" pitchFamily="18" charset="-34"/>
                <a:cs typeface="Angsana New" pitchFamily="18" charset="-34"/>
              </a:rPr>
              <a:t> </a:t>
            </a:r>
            <a:r>
              <a:rPr lang="en-US" sz="3600" b="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600" b="0" dirty="0">
                <a:latin typeface="Angsana New" pitchFamily="18" charset="-34"/>
                <a:cs typeface="Angsana New" pitchFamily="18" charset="-34"/>
              </a:rPr>
              <a:t>ระเบียบวิธีเชิงวัตถุในปัจจุบันมีหลากหลายวิธี ในยุคแรกของระเบียบวิธีการออกแบบเชิงวัตถุ จะพิจารณาหาวัตถุในโดเมนที่สนใจจากคำอธิบายความต้องการของลูกค้า และจัดโครงสร้าง</a:t>
            </a:r>
            <a:r>
              <a:rPr lang="th-TH" sz="3600" b="0" dirty="0" err="1">
                <a:latin typeface="Angsana New" pitchFamily="18" charset="-34"/>
                <a:cs typeface="Angsana New" pitchFamily="18" charset="-34"/>
              </a:rPr>
              <a:t>ของอ็</a:t>
            </a:r>
            <a:r>
              <a:rPr lang="th-TH" sz="3600" b="0" dirty="0">
                <a:latin typeface="Angsana New" pitchFamily="18" charset="-34"/>
                <a:cs typeface="Angsana New" pitchFamily="18" charset="-34"/>
              </a:rPr>
              <a:t>อบ</a:t>
            </a:r>
            <a:r>
              <a:rPr lang="th-TH" sz="3600" b="0" dirty="0" err="1">
                <a:latin typeface="Angsana New" pitchFamily="18" charset="-34"/>
                <a:cs typeface="Angsana New" pitchFamily="18" charset="-34"/>
              </a:rPr>
              <a:t>เจ็กต์</a:t>
            </a:r>
            <a:r>
              <a:rPr lang="th-TH" sz="3600" b="0" dirty="0">
                <a:latin typeface="Angsana New" pitchFamily="18" charset="-34"/>
                <a:cs typeface="Angsana New" pitchFamily="18" charset="-34"/>
              </a:rPr>
              <a:t>แบบ </a:t>
            </a:r>
            <a:r>
              <a:rPr lang="en-US" sz="3600" b="0" dirty="0">
                <a:latin typeface="Angsana New" pitchFamily="18" charset="-34"/>
                <a:cs typeface="Angsana New" pitchFamily="18" charset="-34"/>
              </a:rPr>
              <a:t>Inheritance </a:t>
            </a:r>
            <a:r>
              <a:rPr lang="th-TH" sz="3600" b="0" dirty="0">
                <a:latin typeface="Angsana New" pitchFamily="18" charset="-34"/>
                <a:cs typeface="Angsana New" pitchFamily="18" charset="-34"/>
              </a:rPr>
              <a:t>และ </a:t>
            </a:r>
            <a:r>
              <a:rPr lang="en-US" sz="3600" b="0" dirty="0">
                <a:latin typeface="Angsana New" pitchFamily="18" charset="-34"/>
                <a:cs typeface="Angsana New" pitchFamily="18" charset="-34"/>
              </a:rPr>
              <a:t>Polymorphism </a:t>
            </a:r>
            <a:r>
              <a:rPr lang="th-TH" sz="3600" b="0" dirty="0">
                <a:latin typeface="Angsana New" pitchFamily="18" charset="-34"/>
                <a:cs typeface="Angsana New" pitchFamily="18" charset="-34"/>
              </a:rPr>
              <a:t>ต่อมา ได้มีระเบียบวิธีการออกแบบซอฟต์แวร์แบบคอมโพ</a:t>
            </a:r>
            <a:r>
              <a:rPr lang="th-TH" sz="3600" b="0" dirty="0" err="1">
                <a:latin typeface="Angsana New" pitchFamily="18" charset="-34"/>
                <a:cs typeface="Angsana New" pitchFamily="18" charset="-34"/>
              </a:rPr>
              <a:t>เน้นท์</a:t>
            </a:r>
            <a:r>
              <a:rPr lang="th-TH" sz="3600" b="0" dirty="0">
                <a:latin typeface="Angsana New" pitchFamily="18" charset="-34"/>
                <a:cs typeface="Angsana New" pitchFamily="18" charset="-34"/>
              </a:rPr>
              <a:t> (</a:t>
            </a:r>
            <a:r>
              <a:rPr lang="en-US" sz="3600" b="0" dirty="0">
                <a:latin typeface="Angsana New" pitchFamily="18" charset="-34"/>
                <a:cs typeface="Angsana New" pitchFamily="18" charset="-34"/>
              </a:rPr>
              <a:t>Component-base Design) </a:t>
            </a:r>
            <a:r>
              <a:rPr lang="th-TH" sz="3600" b="0" dirty="0">
                <a:latin typeface="Angsana New" pitchFamily="18" charset="-34"/>
                <a:cs typeface="Angsana New" pitchFamily="18" charset="-34"/>
              </a:rPr>
              <a:t>ขึ้นมา เพื่อช่วยให้การผลิตซอฟต์แวร์รวดเร็วขึ้น</a:t>
            </a:r>
          </a:p>
        </p:txBody>
      </p:sp>
    </p:spTree>
    <p:extLst>
      <p:ext uri="{BB962C8B-B14F-4D97-AF65-F5344CB8AC3E}">
        <p14:creationId xmlns:p14="http://schemas.microsoft.com/office/powerpoint/2010/main" val="1645493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000" dirty="0" smtClean="0">
                <a:solidFill>
                  <a:schemeClr val="tx1"/>
                </a:solidFill>
              </a:rPr>
              <a:t>ภาพจำลองความสำคัญของข้อกำหนดความต้องการ</a:t>
            </a:r>
            <a:endParaRPr lang="th-TH" sz="4000" dirty="0">
              <a:solidFill>
                <a:schemeClr val="tx1"/>
              </a:solidFill>
            </a:endParaRPr>
          </a:p>
        </p:txBody>
      </p:sp>
      <p:sp>
        <p:nvSpPr>
          <p:cNvPr id="6" name="พับมุม 5"/>
          <p:cNvSpPr/>
          <p:nvPr/>
        </p:nvSpPr>
        <p:spPr>
          <a:xfrm>
            <a:off x="1043608" y="1916832"/>
            <a:ext cx="1368152" cy="1512168"/>
          </a:xfrm>
          <a:prstGeom prst="foldedCorne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TextBox 6"/>
          <p:cNvSpPr txBox="1"/>
          <p:nvPr/>
        </p:nvSpPr>
        <p:spPr>
          <a:xfrm>
            <a:off x="1331640" y="1465620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ngsana New" pitchFamily="18" charset="-34"/>
              </a:rPr>
              <a:t>What</a:t>
            </a:r>
            <a:endParaRPr lang="th-TH" sz="2800" b="1" dirty="0">
              <a:latin typeface="Angsana New" pitchFamily="18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15616" y="2044005"/>
            <a:ext cx="13957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ngsana New" pitchFamily="18" charset="-34"/>
              </a:rPr>
              <a:t>Function &amp; Analysis</a:t>
            </a:r>
          </a:p>
          <a:p>
            <a:r>
              <a:rPr lang="en-US" b="1" dirty="0" smtClean="0">
                <a:latin typeface="Angsana New" pitchFamily="18" charset="-34"/>
              </a:rPr>
              <a:t>Models</a:t>
            </a:r>
            <a:endParaRPr lang="th-TH" b="1" dirty="0">
              <a:latin typeface="Angsana New" pitchFamily="18" charset="-34"/>
            </a:endParaRPr>
          </a:p>
        </p:txBody>
      </p:sp>
      <p:pic>
        <p:nvPicPr>
          <p:cNvPr id="9" name="รูปภาพ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322" y="4149080"/>
            <a:ext cx="1507232" cy="150723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015988" y="5805264"/>
            <a:ext cx="14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 smtClean="0">
                <a:latin typeface="Angsana New" pitchFamily="18" charset="-34"/>
              </a:rPr>
              <a:t>ลูกค้า</a:t>
            </a:r>
            <a:r>
              <a:rPr lang="en-US" sz="2800" b="1" dirty="0" smtClean="0">
                <a:latin typeface="Angsana New" pitchFamily="18" charset="-34"/>
              </a:rPr>
              <a:t>/</a:t>
            </a:r>
            <a:r>
              <a:rPr lang="th-TH" sz="2800" b="1" dirty="0" smtClean="0">
                <a:latin typeface="Angsana New" pitchFamily="18" charset="-34"/>
              </a:rPr>
              <a:t>ผู้ใช้</a:t>
            </a:r>
            <a:endParaRPr lang="th-TH" sz="2800" b="1" dirty="0">
              <a:latin typeface="Angsana New" pitchFamily="18" charset="-34"/>
            </a:endParaRPr>
          </a:p>
        </p:txBody>
      </p:sp>
      <p:pic>
        <p:nvPicPr>
          <p:cNvPr id="11" name="รูปภาพ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3" y="2044005"/>
            <a:ext cx="1574957" cy="1535251"/>
          </a:xfrm>
          <a:prstGeom prst="rect">
            <a:avLst/>
          </a:prstGeom>
        </p:spPr>
      </p:pic>
      <p:sp>
        <p:nvSpPr>
          <p:cNvPr id="12" name="พับมุม 11"/>
          <p:cNvSpPr/>
          <p:nvPr/>
        </p:nvSpPr>
        <p:spPr>
          <a:xfrm>
            <a:off x="6300192" y="1916832"/>
            <a:ext cx="1368152" cy="1512168"/>
          </a:xfrm>
          <a:prstGeom prst="foldedCorne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TextBox 12"/>
          <p:cNvSpPr txBox="1"/>
          <p:nvPr/>
        </p:nvSpPr>
        <p:spPr>
          <a:xfrm>
            <a:off x="6488596" y="2420888"/>
            <a:ext cx="13957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ngsana New" pitchFamily="18" charset="-34"/>
              </a:rPr>
              <a:t>Design</a:t>
            </a:r>
          </a:p>
          <a:p>
            <a:r>
              <a:rPr lang="en-US" b="1" dirty="0" smtClean="0">
                <a:latin typeface="Angsana New" pitchFamily="18" charset="-34"/>
              </a:rPr>
              <a:t>Models</a:t>
            </a:r>
            <a:endParaRPr lang="th-TH" b="1" dirty="0">
              <a:latin typeface="Angsana New" pitchFamily="18" charset="-34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60232" y="1465620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ngsana New" pitchFamily="18" charset="-34"/>
              </a:rPr>
              <a:t>How</a:t>
            </a:r>
            <a:endParaRPr lang="th-TH" sz="2800" b="1" dirty="0">
              <a:latin typeface="Angsana New" pitchFamily="18" charset="-34"/>
            </a:endParaRPr>
          </a:p>
        </p:txBody>
      </p:sp>
      <p:pic>
        <p:nvPicPr>
          <p:cNvPr id="15" name="รูปภาพ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094" y="4095616"/>
            <a:ext cx="1795066" cy="1755176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3684970" y="3579256"/>
            <a:ext cx="26152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 smtClean="0">
                <a:latin typeface="Angsana New" pitchFamily="18" charset="-34"/>
              </a:rPr>
              <a:t>นักออกแบบระบบ</a:t>
            </a:r>
            <a:endParaRPr lang="th-TH" sz="2800" b="1" dirty="0">
              <a:latin typeface="Angsana New" pitchFamily="18" charset="-34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201262" y="5877277"/>
            <a:ext cx="26152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 smtClean="0">
                <a:latin typeface="Angsana New" pitchFamily="18" charset="-34"/>
              </a:rPr>
              <a:t>โปรแกรมเมอร์</a:t>
            </a:r>
            <a:endParaRPr lang="th-TH" sz="2800" b="1" dirty="0">
              <a:latin typeface="Angsana New" pitchFamily="18" charset="-34"/>
            </a:endParaRPr>
          </a:p>
        </p:txBody>
      </p:sp>
      <p:sp>
        <p:nvSpPr>
          <p:cNvPr id="18" name="ลูกศรขวา 17"/>
          <p:cNvSpPr/>
          <p:nvPr/>
        </p:nvSpPr>
        <p:spPr>
          <a:xfrm>
            <a:off x="2699792" y="2393306"/>
            <a:ext cx="648072" cy="459630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9" name="ลูกศรขวา 18"/>
          <p:cNvSpPr/>
          <p:nvPr/>
        </p:nvSpPr>
        <p:spPr>
          <a:xfrm>
            <a:off x="5436096" y="2393306"/>
            <a:ext cx="648072" cy="459630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0" name="ลูกศรขวา 19"/>
          <p:cNvSpPr/>
          <p:nvPr/>
        </p:nvSpPr>
        <p:spPr>
          <a:xfrm rot="5400000">
            <a:off x="6723314" y="3582792"/>
            <a:ext cx="466706" cy="459630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1" name="ลูกศรขวา 20"/>
          <p:cNvSpPr/>
          <p:nvPr/>
        </p:nvSpPr>
        <p:spPr>
          <a:xfrm rot="16200000">
            <a:off x="1536093" y="3605910"/>
            <a:ext cx="373690" cy="320379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2" name="TextBox 21"/>
          <p:cNvSpPr txBox="1"/>
          <p:nvPr/>
        </p:nvSpPr>
        <p:spPr>
          <a:xfrm>
            <a:off x="2103040" y="6203339"/>
            <a:ext cx="48295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 smtClean="0">
                <a:latin typeface="Angsana New" pitchFamily="18" charset="-34"/>
              </a:rPr>
              <a:t>แสดงการนำ </a:t>
            </a:r>
            <a:r>
              <a:rPr lang="en-US" sz="2400" b="1" dirty="0" smtClean="0">
                <a:latin typeface="Angsana New" pitchFamily="18" charset="-34"/>
              </a:rPr>
              <a:t>Analysis Model </a:t>
            </a:r>
            <a:r>
              <a:rPr lang="th-TH" sz="2400" b="1" dirty="0" smtClean="0">
                <a:latin typeface="Angsana New" pitchFamily="18" charset="-34"/>
              </a:rPr>
              <a:t>มาใช้ในการออกแบบ</a:t>
            </a:r>
            <a:r>
              <a:rPr lang="en-US" sz="2400" b="1" dirty="0" smtClean="0">
                <a:latin typeface="Angsana New" pitchFamily="18" charset="-34"/>
              </a:rPr>
              <a:t> </a:t>
            </a:r>
            <a:endParaRPr lang="th-TH" sz="2400" b="1" dirty="0">
              <a:latin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25335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55576" y="836712"/>
            <a:ext cx="8424936" cy="576064"/>
          </a:xfrm>
        </p:spPr>
        <p:txBody>
          <a:bodyPr/>
          <a:lstStyle/>
          <a:p>
            <a:r>
              <a:rPr lang="th-TH" sz="4400" dirty="0">
                <a:solidFill>
                  <a:schemeClr val="tx1"/>
                </a:solidFill>
              </a:rPr>
              <a:t>กลยุทธ์และระเบียบวิธีของกาสรออกแบบ</a:t>
            </a:r>
            <a:r>
              <a:rPr lang="th-TH" sz="4400" dirty="0" smtClean="0">
                <a:solidFill>
                  <a:schemeClr val="tx1"/>
                </a:solidFill>
              </a:rPr>
              <a:t>ซอฟต์แวร์</a:t>
            </a:r>
            <a:endParaRPr lang="th-TH" sz="44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827584" y="1556792"/>
            <a:ext cx="8135888" cy="4567808"/>
          </a:xfrm>
        </p:spPr>
        <p:txBody>
          <a:bodyPr/>
          <a:lstStyle/>
          <a:p>
            <a:pPr marL="0" indent="0" algn="thaiDist">
              <a:buNone/>
            </a:pPr>
            <a:r>
              <a:rPr lang="th-TH" sz="3600" b="1" dirty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การออกแบบโดยใช้ข้อมูลเป็นศูนย์กลาง </a:t>
            </a:r>
            <a:r>
              <a:rPr lang="th-TH" sz="3600" b="1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		          (</a:t>
            </a:r>
            <a:r>
              <a:rPr lang="en-US" sz="3600" b="1" dirty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Data-structure Centered Design</a:t>
            </a:r>
            <a:r>
              <a:rPr lang="en-US" sz="3600" b="1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)</a:t>
            </a:r>
          </a:p>
          <a:p>
            <a:pPr marL="0" indent="0" algn="thaiDist">
              <a:buNone/>
            </a:pPr>
            <a:r>
              <a:rPr lang="en-US" sz="3600" dirty="0">
                <a:latin typeface="Angsana New" pitchFamily="18" charset="-34"/>
                <a:cs typeface="Angsana New" pitchFamily="18" charset="-34"/>
              </a:rPr>
              <a:t>   </a:t>
            </a:r>
            <a:r>
              <a:rPr lang="en-US" sz="3600" b="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600" b="0" dirty="0">
                <a:latin typeface="Angsana New" pitchFamily="18" charset="-34"/>
                <a:cs typeface="Angsana New" pitchFamily="18" charset="-34"/>
              </a:rPr>
              <a:t>เป็นวิธีการออกแบบโดยใช้ข้อมูลที่ฟังก์ชันจะนำมาประมวลผลเป็นหลัก เริ่มต้นจากการแสดงโครงสร้างข้อมูล ทั้งที่เป็นข้อมูลนำเข้าและผลลัพธ์ (</a:t>
            </a:r>
            <a:r>
              <a:rPr lang="en-US" sz="3600" b="0" dirty="0">
                <a:latin typeface="Angsana New" pitchFamily="18" charset="-34"/>
                <a:cs typeface="Angsana New" pitchFamily="18" charset="-34"/>
              </a:rPr>
              <a:t>Input and Output Data) </a:t>
            </a:r>
            <a:r>
              <a:rPr lang="th-TH" sz="3600" b="0" dirty="0">
                <a:latin typeface="Angsana New" pitchFamily="18" charset="-34"/>
                <a:cs typeface="Angsana New" pitchFamily="18" charset="-34"/>
              </a:rPr>
              <a:t>โดยสร้างเป็นแผนภาพเพื่อจำลองโครงสร้างของข้อมูลเหล่านั้น ยกตัวอย่างแผนภาพเช่น </a:t>
            </a:r>
            <a:r>
              <a:rPr lang="en-US" sz="3600" b="0" dirty="0">
                <a:latin typeface="Angsana New" pitchFamily="18" charset="-34"/>
                <a:cs typeface="Angsana New" pitchFamily="18" charset="-34"/>
              </a:rPr>
              <a:t>Jackson Diagram </a:t>
            </a:r>
            <a:r>
              <a:rPr lang="th-TH" sz="3600" b="0" dirty="0">
                <a:latin typeface="Angsana New" pitchFamily="18" charset="-34"/>
                <a:cs typeface="Angsana New" pitchFamily="18" charset="-34"/>
              </a:rPr>
              <a:t>เป็นต้น จากนั้น ทีมงานจะนำแผนภาพดังกล่าวไปออกแบบโครงสร้างควบคุมการทำงานของโปรแกรม</a:t>
            </a:r>
            <a:r>
              <a:rPr lang="th-TH" sz="3600" b="0" dirty="0" smtClean="0">
                <a:latin typeface="Angsana New" pitchFamily="18" charset="-34"/>
                <a:cs typeface="Angsana New" pitchFamily="18" charset="-34"/>
              </a:rPr>
              <a:t>ต่อไป</a:t>
            </a:r>
          </a:p>
          <a:p>
            <a:pPr marL="0" indent="0" algn="thaiDist">
              <a:buNone/>
            </a:pPr>
            <a:r>
              <a:rPr lang="th-TH" sz="3600" dirty="0">
                <a:latin typeface="Angsana New" pitchFamily="18" charset="-34"/>
                <a:cs typeface="Angsana New" pitchFamily="18" charset="-34"/>
              </a:rPr>
              <a:t/>
            </a:r>
            <a:br>
              <a:rPr lang="th-TH" sz="3600" dirty="0">
                <a:latin typeface="Angsana New" pitchFamily="18" charset="-34"/>
                <a:cs typeface="Angsana New" pitchFamily="18" charset="-34"/>
              </a:rPr>
            </a:br>
            <a:endParaRPr lang="th-TH" sz="3600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9963481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27584" y="764704"/>
            <a:ext cx="8352928" cy="720080"/>
          </a:xfrm>
        </p:spPr>
        <p:txBody>
          <a:bodyPr/>
          <a:lstStyle/>
          <a:p>
            <a:r>
              <a:rPr lang="th-TH" sz="4400" dirty="0">
                <a:solidFill>
                  <a:schemeClr val="tx1"/>
                </a:solidFill>
              </a:rPr>
              <a:t>กลยุทธ์และระเบียบวิธีของกาสรออกแบบ</a:t>
            </a:r>
            <a:r>
              <a:rPr lang="th-TH" sz="4400" dirty="0" smtClean="0">
                <a:solidFill>
                  <a:schemeClr val="tx1"/>
                </a:solidFill>
              </a:rPr>
              <a:t>ซอฟต์แวร์</a:t>
            </a:r>
            <a:endParaRPr lang="th-TH" sz="44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755576" y="1556792"/>
            <a:ext cx="8207896" cy="4567808"/>
          </a:xfrm>
        </p:spPr>
        <p:txBody>
          <a:bodyPr/>
          <a:lstStyle/>
          <a:p>
            <a:pPr marL="0" indent="0" algn="thaiDist">
              <a:buNone/>
            </a:pPr>
            <a:r>
              <a:rPr lang="th-TH" sz="3600" b="1" dirty="0">
                <a:latin typeface="Angsana New" pitchFamily="18" charset="-34"/>
                <a:cs typeface="Angsana New" pitchFamily="18" charset="-34"/>
              </a:rPr>
              <a:t>การออกแบบคอมโพ</a:t>
            </a:r>
            <a:r>
              <a:rPr lang="th-TH" sz="3600" b="1" dirty="0" err="1">
                <a:latin typeface="Angsana New" pitchFamily="18" charset="-34"/>
                <a:cs typeface="Angsana New" pitchFamily="18" charset="-34"/>
              </a:rPr>
              <a:t>เน้นท์</a:t>
            </a:r>
            <a:r>
              <a:rPr lang="th-TH" sz="3600" b="1" dirty="0">
                <a:latin typeface="Angsana New" pitchFamily="18" charset="-34"/>
                <a:cs typeface="Angsana New" pitchFamily="18" charset="-34"/>
              </a:rPr>
              <a:t> (</a:t>
            </a:r>
            <a:r>
              <a:rPr lang="en-US" sz="3600" b="1" dirty="0">
                <a:latin typeface="Angsana New" pitchFamily="18" charset="-34"/>
                <a:cs typeface="Angsana New" pitchFamily="18" charset="-34"/>
              </a:rPr>
              <a:t>Component-base Design: CBD</a:t>
            </a:r>
            <a:r>
              <a:rPr lang="en-US" sz="3600" b="1" dirty="0" smtClean="0">
                <a:latin typeface="Angsana New" pitchFamily="18" charset="-34"/>
                <a:cs typeface="Angsana New" pitchFamily="18" charset="-34"/>
              </a:rPr>
              <a:t>)</a:t>
            </a:r>
          </a:p>
          <a:p>
            <a:pPr marL="0" indent="0" algn="thaiDist">
              <a:buNone/>
            </a:pP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3600" dirty="0">
                <a:latin typeface="Angsana New" pitchFamily="18" charset="-34"/>
                <a:cs typeface="Angsana New" pitchFamily="18" charset="-34"/>
              </a:rPr>
              <a:t>    </a:t>
            </a:r>
            <a:r>
              <a:rPr lang="th-TH" sz="3600" b="0" dirty="0">
                <a:latin typeface="Angsana New" pitchFamily="18" charset="-34"/>
                <a:cs typeface="Angsana New" pitchFamily="18" charset="-34"/>
              </a:rPr>
              <a:t>เป็นวิธีการออกแบบซอฟต์แวร์ด้วยการแบ่งเป็นส่วนประกอบย่อยที่เรียกว่า คอมโพ</a:t>
            </a:r>
            <a:r>
              <a:rPr lang="th-TH" sz="3600" b="0" dirty="0" err="1">
                <a:latin typeface="Angsana New" pitchFamily="18" charset="-34"/>
                <a:cs typeface="Angsana New" pitchFamily="18" charset="-34"/>
              </a:rPr>
              <a:t>เน้นท์</a:t>
            </a:r>
            <a:r>
              <a:rPr lang="th-TH" sz="3600" b="0" dirty="0">
                <a:latin typeface="Angsana New" pitchFamily="18" charset="-34"/>
                <a:cs typeface="Angsana New" pitchFamily="18" charset="-34"/>
              </a:rPr>
              <a:t> จะทำงานเป็นอิสระต่อกัน ทำงานได้ด้วยตนเอง และสามารถประกอบกับคอมโพ</a:t>
            </a:r>
            <a:r>
              <a:rPr lang="th-TH" sz="3600" b="0" dirty="0" err="1">
                <a:latin typeface="Angsana New" pitchFamily="18" charset="-34"/>
                <a:cs typeface="Angsana New" pitchFamily="18" charset="-34"/>
              </a:rPr>
              <a:t>เน้นท์</a:t>
            </a:r>
            <a:r>
              <a:rPr lang="th-TH" sz="3600" b="0" dirty="0">
                <a:latin typeface="Angsana New" pitchFamily="18" charset="-34"/>
                <a:cs typeface="Angsana New" pitchFamily="18" charset="-34"/>
              </a:rPr>
              <a:t>อื่นเพื่อเติมเต็มการทำงานให้กับซอฟต์แวร์ได้ ดังนั้น จึงต้องมีการสื่อสารระหว่างคอมโพ</a:t>
            </a:r>
            <a:r>
              <a:rPr lang="th-TH" sz="3600" b="0" dirty="0" err="1">
                <a:latin typeface="Angsana New" pitchFamily="18" charset="-34"/>
                <a:cs typeface="Angsana New" pitchFamily="18" charset="-34"/>
              </a:rPr>
              <a:t>เน้นท์</a:t>
            </a:r>
            <a:r>
              <a:rPr lang="th-TH" sz="3600" b="0" dirty="0">
                <a:latin typeface="Angsana New" pitchFamily="18" charset="-34"/>
                <a:cs typeface="Angsana New" pitchFamily="18" charset="-34"/>
              </a:rPr>
              <a:t>ผ่านทาง </a:t>
            </a:r>
            <a:r>
              <a:rPr lang="en-US" sz="3600" b="0" dirty="0">
                <a:latin typeface="Angsana New" pitchFamily="18" charset="-34"/>
                <a:cs typeface="Angsana New" pitchFamily="18" charset="-34"/>
              </a:rPr>
              <a:t>Interface </a:t>
            </a:r>
            <a:r>
              <a:rPr lang="th-TH" sz="3600" b="0" dirty="0">
                <a:latin typeface="Angsana New" pitchFamily="18" charset="-34"/>
                <a:cs typeface="Angsana New" pitchFamily="18" charset="-34"/>
              </a:rPr>
              <a:t>ได้ถูกพัฒนาขึ้น</a:t>
            </a:r>
            <a:r>
              <a:rPr lang="th-TH" sz="3600" b="0" dirty="0" err="1">
                <a:latin typeface="Angsana New" pitchFamily="18" charset="-34"/>
                <a:cs typeface="Angsana New" pitchFamily="18" charset="-34"/>
              </a:rPr>
              <a:t>พื่อต</a:t>
            </a:r>
            <a:r>
              <a:rPr lang="th-TH" sz="3600" b="0" dirty="0">
                <a:latin typeface="Angsana New" pitchFamily="18" charset="-34"/>
                <a:cs typeface="Angsana New" pitchFamily="18" charset="-34"/>
              </a:rPr>
              <a:t>อบสนองความต้องการผลิตซอฟต์แวร์ที่สามารถนำกลับมาใช้ใหม่ได้</a:t>
            </a:r>
            <a:br>
              <a:rPr lang="th-TH" sz="3600" b="0" dirty="0">
                <a:latin typeface="Angsana New" pitchFamily="18" charset="-34"/>
                <a:cs typeface="Angsana New" pitchFamily="18" charset="-34"/>
              </a:rPr>
            </a:br>
            <a:endParaRPr lang="th-TH" sz="3600" b="0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8248247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8424936" cy="720080"/>
          </a:xfrm>
        </p:spPr>
        <p:txBody>
          <a:bodyPr/>
          <a:lstStyle/>
          <a:p>
            <a:r>
              <a:rPr lang="th-TH" sz="4400" dirty="0">
                <a:solidFill>
                  <a:schemeClr val="tx1"/>
                </a:solidFill>
              </a:rPr>
              <a:t>แบบจำลองที่ใช้ในการออกแบบ</a:t>
            </a:r>
            <a:endParaRPr lang="th-TH" sz="44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755576" y="1484784"/>
            <a:ext cx="8207896" cy="4639816"/>
          </a:xfrm>
        </p:spPr>
        <p:txBody>
          <a:bodyPr/>
          <a:lstStyle/>
          <a:p>
            <a:pPr marL="0" indent="0">
              <a:buNone/>
            </a:pPr>
            <a:r>
              <a:rPr lang="th-TH" sz="3600" dirty="0">
                <a:latin typeface="Angsana New" pitchFamily="18" charset="-34"/>
                <a:cs typeface="Angsana New" pitchFamily="18" charset="-34"/>
              </a:rPr>
              <a:t>จำแนกได้เป็น 2 กลุ่ม ดังนี้ </a:t>
            </a:r>
            <a:br>
              <a:rPr lang="th-TH" sz="3600" dirty="0">
                <a:latin typeface="Angsana New" pitchFamily="18" charset="-34"/>
                <a:cs typeface="Angsana New" pitchFamily="18" charset="-34"/>
              </a:rPr>
            </a:br>
            <a:r>
              <a:rPr lang="th-TH" sz="3600" b="0" dirty="0">
                <a:latin typeface="Angsana New" pitchFamily="18" charset="-34"/>
                <a:cs typeface="Angsana New" pitchFamily="18" charset="-34"/>
              </a:rPr>
              <a:t>   </a:t>
            </a:r>
            <a:r>
              <a:rPr lang="th-TH" sz="3600" b="0" dirty="0" smtClean="0">
                <a:latin typeface="Angsana New" pitchFamily="18" charset="-34"/>
                <a:cs typeface="Angsana New" pitchFamily="18" charset="-34"/>
              </a:rPr>
              <a:t>1. กลุ่ม </a:t>
            </a:r>
            <a:r>
              <a:rPr lang="en-US" sz="3600" b="0" dirty="0">
                <a:latin typeface="Angsana New" pitchFamily="18" charset="-34"/>
                <a:cs typeface="Angsana New" pitchFamily="18" charset="-34"/>
              </a:rPr>
              <a:t>Structural Description (Static View) </a:t>
            </a:r>
            <a:endParaRPr lang="en-US" sz="3600" b="0" dirty="0" smtClean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th-TH" sz="3600" b="0" dirty="0" smtClean="0">
                <a:latin typeface="Angsana New" pitchFamily="18" charset="-34"/>
                <a:cs typeface="Angsana New" pitchFamily="18" charset="-34"/>
              </a:rPr>
              <a:t>   2. กลุ่ม </a:t>
            </a:r>
            <a:r>
              <a:rPr lang="en-US" sz="3600" b="0" dirty="0">
                <a:latin typeface="Angsana New" pitchFamily="18" charset="-34"/>
                <a:cs typeface="Angsana New" pitchFamily="18" charset="-34"/>
              </a:rPr>
              <a:t>Behavioral Description (Dynamic View)</a:t>
            </a:r>
            <a:endParaRPr lang="th-TH" sz="3600" b="0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0957116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27584" y="764704"/>
            <a:ext cx="8352928" cy="720080"/>
          </a:xfrm>
        </p:spPr>
        <p:txBody>
          <a:bodyPr/>
          <a:lstStyle/>
          <a:p>
            <a:r>
              <a:rPr lang="th-TH" sz="4400" dirty="0">
                <a:solidFill>
                  <a:schemeClr val="tx1"/>
                </a:solidFill>
              </a:rPr>
              <a:t>แบบจำลองที่ใช้ในการออกแบบ</a:t>
            </a:r>
            <a:endParaRPr lang="th-TH" sz="44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755576" y="1484784"/>
            <a:ext cx="7991872" cy="4927848"/>
          </a:xfrm>
        </p:spPr>
        <p:txBody>
          <a:bodyPr/>
          <a:lstStyle/>
          <a:p>
            <a:pPr marL="0" indent="0" algn="thaiDist">
              <a:buNone/>
            </a:pPr>
            <a:r>
              <a:rPr lang="th-TH" sz="3600" b="1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1. กลุ่ม </a:t>
            </a:r>
            <a:r>
              <a:rPr lang="en-US" sz="3600" b="1" dirty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Structural Description (Static View) </a:t>
            </a:r>
            <a:endParaRPr lang="th-TH" sz="3600" b="1" dirty="0" smtClean="0">
              <a:solidFill>
                <a:srgbClr val="FFC000"/>
              </a:solidFill>
              <a:latin typeface="Angsana New" pitchFamily="18" charset="-34"/>
              <a:cs typeface="Angsana New" pitchFamily="18" charset="-34"/>
            </a:endParaRPr>
          </a:p>
          <a:p>
            <a:pPr marL="0" indent="0" algn="thaiDist">
              <a:buNone/>
            </a:pPr>
            <a:r>
              <a:rPr lang="th-TH" sz="3600" b="1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600" b="0" dirty="0" smtClean="0">
                <a:latin typeface="Angsana New" pitchFamily="18" charset="-34"/>
                <a:cs typeface="Angsana New" pitchFamily="18" charset="-34"/>
              </a:rPr>
              <a:t>เป็น</a:t>
            </a:r>
            <a:r>
              <a:rPr lang="th-TH" sz="3600" b="0" dirty="0">
                <a:latin typeface="Angsana New" pitchFamily="18" charset="-34"/>
                <a:cs typeface="Angsana New" pitchFamily="18" charset="-34"/>
              </a:rPr>
              <a:t>แบบจำลองที่ใช้อธิบายมุมมองด้านโครงสร้างของ</a:t>
            </a:r>
            <a:r>
              <a:rPr lang="th-TH" sz="3600" b="0" dirty="0" smtClean="0">
                <a:latin typeface="Angsana New" pitchFamily="18" charset="-34"/>
                <a:cs typeface="Angsana New" pitchFamily="18" charset="-34"/>
              </a:rPr>
              <a:t>ซอฟต์แวร์ โดย</a:t>
            </a:r>
            <a:r>
              <a:rPr lang="th-TH" sz="3600" b="0" dirty="0">
                <a:latin typeface="Angsana New" pitchFamily="18" charset="-34"/>
                <a:cs typeface="Angsana New" pitchFamily="18" charset="-34"/>
              </a:rPr>
              <a:t>แสดงให้เห็นรายละเอียดของแต่ละคอมโพ</a:t>
            </a:r>
            <a:r>
              <a:rPr lang="th-TH" sz="3600" b="0" dirty="0" err="1">
                <a:latin typeface="Angsana New" pitchFamily="18" charset="-34"/>
                <a:cs typeface="Angsana New" pitchFamily="18" charset="-34"/>
              </a:rPr>
              <a:t>เน้นท์</a:t>
            </a:r>
            <a:r>
              <a:rPr lang="th-TH" sz="3600" b="0" dirty="0">
                <a:latin typeface="Angsana New" pitchFamily="18" charset="-34"/>
                <a:cs typeface="Angsana New" pitchFamily="18" charset="-34"/>
              </a:rPr>
              <a:t>และความสัมพันธ์ระหว่างคอมโพ</a:t>
            </a:r>
            <a:r>
              <a:rPr lang="th-TH" sz="3600" b="0" dirty="0" err="1">
                <a:latin typeface="Angsana New" pitchFamily="18" charset="-34"/>
                <a:cs typeface="Angsana New" pitchFamily="18" charset="-34"/>
              </a:rPr>
              <a:t>เน้นท์</a:t>
            </a:r>
            <a:r>
              <a:rPr lang="th-TH" sz="3600" b="0" dirty="0" smtClean="0">
                <a:latin typeface="Angsana New" pitchFamily="18" charset="-34"/>
                <a:cs typeface="Angsana New" pitchFamily="18" charset="-34"/>
              </a:rPr>
              <a:t>ด้วย</a:t>
            </a:r>
          </a:p>
          <a:p>
            <a:pPr marL="0" indent="0" algn="thaiDist">
              <a:buNone/>
            </a:pPr>
            <a:r>
              <a:rPr lang="th-TH" sz="3600" b="0" dirty="0">
                <a:latin typeface="Angsana New" pitchFamily="18" charset="-34"/>
                <a:cs typeface="Angsana New" pitchFamily="18" charset="-34"/>
              </a:rPr>
              <a:t/>
            </a:r>
            <a:br>
              <a:rPr lang="th-TH" sz="3600" b="0" dirty="0">
                <a:latin typeface="Angsana New" pitchFamily="18" charset="-34"/>
                <a:cs typeface="Angsana New" pitchFamily="18" charset="-34"/>
              </a:rPr>
            </a:br>
            <a:r>
              <a:rPr lang="th-TH" sz="3600" b="0" dirty="0">
                <a:latin typeface="Angsana New" pitchFamily="18" charset="-34"/>
                <a:cs typeface="Angsana New" pitchFamily="18" charset="-34"/>
              </a:rPr>
              <a:t>       </a:t>
            </a:r>
          </a:p>
        </p:txBody>
      </p:sp>
    </p:spTree>
    <p:extLst>
      <p:ext uri="{BB962C8B-B14F-4D97-AF65-F5344CB8AC3E}">
        <p14:creationId xmlns:p14="http://schemas.microsoft.com/office/powerpoint/2010/main" val="340465315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8424936" cy="720080"/>
          </a:xfrm>
        </p:spPr>
        <p:txBody>
          <a:bodyPr/>
          <a:lstStyle/>
          <a:p>
            <a:r>
              <a:rPr lang="th-TH" sz="4400" dirty="0">
                <a:solidFill>
                  <a:schemeClr val="tx1"/>
                </a:solidFill>
              </a:rPr>
              <a:t>แบบจำลองที่ใช้ในการออกแบบ</a:t>
            </a:r>
            <a:endParaRPr lang="th-TH" sz="44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755576" y="1484784"/>
            <a:ext cx="8388424" cy="4495800"/>
          </a:xfrm>
        </p:spPr>
        <p:txBody>
          <a:bodyPr/>
          <a:lstStyle/>
          <a:p>
            <a:pPr marL="0" indent="0" algn="thaiDist">
              <a:buNone/>
            </a:pPr>
            <a:r>
              <a:rPr lang="th-TH" sz="3200" b="1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กลุ่ม </a:t>
            </a:r>
            <a:r>
              <a:rPr lang="en-US" sz="3200" b="1" dirty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Structural Description (Static View</a:t>
            </a:r>
            <a:r>
              <a:rPr lang="en-US" sz="3200" b="1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)</a:t>
            </a:r>
          </a:p>
          <a:p>
            <a:pPr marL="0" indent="0" algn="thaiDist">
              <a:buNone/>
              <a:tabLst>
                <a:tab pos="531813" algn="l"/>
              </a:tabLst>
            </a:pPr>
            <a:r>
              <a:rPr lang="th-TH" sz="3200" b="0" dirty="0" smtClean="0">
                <a:latin typeface="Angsana New" pitchFamily="18" charset="-34"/>
                <a:cs typeface="Angsana New" pitchFamily="18" charset="-34"/>
              </a:rPr>
              <a:t>แบบจำลอง</a:t>
            </a:r>
            <a:r>
              <a:rPr lang="th-TH" sz="3200" b="0" dirty="0">
                <a:latin typeface="Angsana New" pitchFamily="18" charset="-34"/>
                <a:cs typeface="Angsana New" pitchFamily="18" charset="-34"/>
              </a:rPr>
              <a:t>ในกลุ่มนี้ อาจอธิบายโครงสร้างด้วยแผนภาพหรือข้อความ </a:t>
            </a:r>
            <a:r>
              <a:rPr lang="th-TH" sz="3200" b="0" dirty="0" smtClean="0">
                <a:latin typeface="Angsana New" pitchFamily="18" charset="-34"/>
                <a:cs typeface="Angsana New" pitchFamily="18" charset="-34"/>
              </a:rPr>
              <a:t>ได้แก่</a:t>
            </a:r>
          </a:p>
          <a:p>
            <a:pPr marL="0" indent="0" algn="thaiDist">
              <a:buNone/>
              <a:tabLst>
                <a:tab pos="531813" algn="l"/>
              </a:tabLst>
            </a:pPr>
            <a:r>
              <a:rPr lang="th-TH" sz="3200" b="0" dirty="0">
                <a:latin typeface="Angsana New" pitchFamily="18" charset="-34"/>
                <a:cs typeface="Angsana New" pitchFamily="18" charset="-34"/>
              </a:rPr>
              <a:t>        </a:t>
            </a:r>
            <a:r>
              <a:rPr lang="en-US" sz="3200" b="0" dirty="0">
                <a:latin typeface="Angsana New" pitchFamily="18" charset="-34"/>
                <a:cs typeface="Angsana New" pitchFamily="18" charset="-34"/>
              </a:rPr>
              <a:t>Architecture Description Language ADU </a:t>
            </a:r>
            <a:r>
              <a:rPr lang="th-TH" sz="3200" b="0" dirty="0">
                <a:latin typeface="Angsana New" pitchFamily="18" charset="-34"/>
                <a:cs typeface="Angsana New" pitchFamily="18" charset="-34"/>
              </a:rPr>
              <a:t>ใช้อธิบายสถาปัตยกรรมซอฟต์แวร์แบบคอมโพ</a:t>
            </a:r>
            <a:r>
              <a:rPr lang="th-TH" sz="3200" b="0" dirty="0" err="1">
                <a:latin typeface="Angsana New" pitchFamily="18" charset="-34"/>
                <a:cs typeface="Angsana New" pitchFamily="18" charset="-34"/>
              </a:rPr>
              <a:t>เน้นท์</a:t>
            </a:r>
            <a:r>
              <a:rPr lang="th-TH" sz="3200" b="0" dirty="0">
                <a:latin typeface="Angsana New" pitchFamily="18" charset="-34"/>
                <a:cs typeface="Angsana New" pitchFamily="18" charset="-34"/>
              </a:rPr>
              <a:t>และการเชื่อมต่อคอมโพ</a:t>
            </a:r>
            <a:r>
              <a:rPr lang="th-TH" sz="3200" b="0" dirty="0" err="1">
                <a:latin typeface="Angsana New" pitchFamily="18" charset="-34"/>
                <a:cs typeface="Angsana New" pitchFamily="18" charset="-34"/>
              </a:rPr>
              <a:t>เน้นท์</a:t>
            </a:r>
            <a:r>
              <a:rPr lang="th-TH" sz="3200" b="0" dirty="0">
                <a:latin typeface="Angsana New" pitchFamily="18" charset="-34"/>
                <a:cs typeface="Angsana New" pitchFamily="18" charset="-34"/>
              </a:rPr>
              <a:t/>
            </a:r>
            <a:br>
              <a:rPr lang="th-TH" sz="3200" b="0" dirty="0">
                <a:latin typeface="Angsana New" pitchFamily="18" charset="-34"/>
                <a:cs typeface="Angsana New" pitchFamily="18" charset="-34"/>
              </a:rPr>
            </a:br>
            <a:r>
              <a:rPr lang="th-TH" sz="3200" b="0" dirty="0">
                <a:latin typeface="Angsana New" pitchFamily="18" charset="-34"/>
                <a:cs typeface="Angsana New" pitchFamily="18" charset="-34"/>
              </a:rPr>
              <a:t>        </a:t>
            </a:r>
            <a:r>
              <a:rPr lang="en-US" sz="3200" b="0" dirty="0">
                <a:latin typeface="Angsana New" pitchFamily="18" charset="-34"/>
                <a:cs typeface="Angsana New" pitchFamily="18" charset="-34"/>
              </a:rPr>
              <a:t>Class And Object Diagram </a:t>
            </a:r>
            <a:r>
              <a:rPr lang="th-TH" sz="3200" b="0" dirty="0">
                <a:latin typeface="Angsana New" pitchFamily="18" charset="-34"/>
                <a:cs typeface="Angsana New" pitchFamily="18" charset="-34"/>
              </a:rPr>
              <a:t>แผนภาพแสดงโครงสร้างของคลาส (</a:t>
            </a:r>
            <a:r>
              <a:rPr lang="th-TH" sz="3200" b="0" dirty="0" err="1">
                <a:latin typeface="Angsana New" pitchFamily="18" charset="-34"/>
                <a:cs typeface="Angsana New" pitchFamily="18" charset="-34"/>
              </a:rPr>
              <a:t>อ็</a:t>
            </a:r>
            <a:r>
              <a:rPr lang="th-TH" sz="3200" b="0" dirty="0">
                <a:latin typeface="Angsana New" pitchFamily="18" charset="-34"/>
                <a:cs typeface="Angsana New" pitchFamily="18" charset="-34"/>
              </a:rPr>
              <a:t>อบ</a:t>
            </a:r>
            <a:r>
              <a:rPr lang="th-TH" sz="3200" b="0" dirty="0" err="1">
                <a:latin typeface="Angsana New" pitchFamily="18" charset="-34"/>
                <a:cs typeface="Angsana New" pitchFamily="18" charset="-34"/>
              </a:rPr>
              <a:t>เจ็กต์</a:t>
            </a:r>
            <a:r>
              <a:rPr lang="th-TH" sz="3200" b="0" dirty="0">
                <a:latin typeface="Angsana New" pitchFamily="18" charset="-34"/>
                <a:cs typeface="Angsana New" pitchFamily="18" charset="-34"/>
              </a:rPr>
              <a:t>) และความสัมพันธ์ระหว่าง</a:t>
            </a:r>
            <a:r>
              <a:rPr lang="th-TH" sz="3200" b="0" dirty="0" smtClean="0">
                <a:latin typeface="Angsana New" pitchFamily="18" charset="-34"/>
                <a:cs typeface="Angsana New" pitchFamily="18" charset="-34"/>
              </a:rPr>
              <a:t>คลาส</a:t>
            </a:r>
          </a:p>
          <a:p>
            <a:pPr marL="0" indent="0" algn="thaiDist">
              <a:buNone/>
              <a:tabLst>
                <a:tab pos="531813" algn="l"/>
              </a:tabLst>
            </a:pPr>
            <a:r>
              <a:rPr lang="th-TH" sz="3200" b="0" dirty="0">
                <a:latin typeface="Angsana New" pitchFamily="18" charset="-34"/>
                <a:cs typeface="Angsana New" pitchFamily="18" charset="-34"/>
              </a:rPr>
              <a:t>        </a:t>
            </a:r>
            <a:r>
              <a:rPr lang="en-US" sz="3200" b="0" dirty="0">
                <a:latin typeface="Angsana New" pitchFamily="18" charset="-34"/>
                <a:cs typeface="Angsana New" pitchFamily="18" charset="-34"/>
              </a:rPr>
              <a:t>Component Diagram </a:t>
            </a:r>
            <a:r>
              <a:rPr lang="th-TH" sz="3200" b="0" dirty="0">
                <a:latin typeface="Angsana New" pitchFamily="18" charset="-34"/>
                <a:cs typeface="Angsana New" pitchFamily="18" charset="-34"/>
              </a:rPr>
              <a:t>แผนภาพแสดงคอมโพ</a:t>
            </a:r>
            <a:r>
              <a:rPr lang="th-TH" sz="3200" b="0" dirty="0" err="1">
                <a:latin typeface="Angsana New" pitchFamily="18" charset="-34"/>
                <a:cs typeface="Angsana New" pitchFamily="18" charset="-34"/>
              </a:rPr>
              <a:t>เน้นท์</a:t>
            </a:r>
            <a:r>
              <a:rPr lang="th-TH" sz="3200" b="0" dirty="0">
                <a:latin typeface="Angsana New" pitchFamily="18" charset="-34"/>
                <a:cs typeface="Angsana New" pitchFamily="18" charset="-34"/>
              </a:rPr>
              <a:t>ที่เป็นส่วนประกอบของระบบ และแสดงความสัมพันธ์ระหว่างคอมโพ</a:t>
            </a:r>
            <a:r>
              <a:rPr lang="th-TH" sz="3200" b="0" dirty="0" err="1">
                <a:latin typeface="Angsana New" pitchFamily="18" charset="-34"/>
                <a:cs typeface="Angsana New" pitchFamily="18" charset="-34"/>
              </a:rPr>
              <a:t>เน้นท์</a:t>
            </a:r>
            <a:r>
              <a:rPr lang="th-TH" sz="3200" b="0" dirty="0">
                <a:latin typeface="Angsana New" pitchFamily="18" charset="-34"/>
                <a:cs typeface="Angsana New" pitchFamily="18" charset="-34"/>
              </a:rPr>
              <a:t> นอกจากนี้ยังแสดงให้เห็น </a:t>
            </a:r>
            <a:r>
              <a:rPr lang="en-US" sz="3200" b="0" dirty="0">
                <a:latin typeface="Angsana New" pitchFamily="18" charset="-34"/>
                <a:cs typeface="Angsana New" pitchFamily="18" charset="-34"/>
              </a:rPr>
              <a:t>Interface </a:t>
            </a:r>
            <a:r>
              <a:rPr lang="th-TH" sz="3200" b="0" dirty="0">
                <a:latin typeface="Angsana New" pitchFamily="18" charset="-34"/>
                <a:cs typeface="Angsana New" pitchFamily="18" charset="-34"/>
              </a:rPr>
              <a:t>ของคอมโพ</a:t>
            </a:r>
            <a:r>
              <a:rPr lang="th-TH" sz="3200" b="0" dirty="0" err="1">
                <a:latin typeface="Angsana New" pitchFamily="18" charset="-34"/>
                <a:cs typeface="Angsana New" pitchFamily="18" charset="-34"/>
              </a:rPr>
              <a:t>เน้นท์</a:t>
            </a:r>
            <a:r>
              <a:rPr lang="th-TH" sz="3200" b="0" dirty="0" smtClean="0">
                <a:latin typeface="Angsana New" pitchFamily="18" charset="-34"/>
                <a:cs typeface="Angsana New" pitchFamily="18" charset="-34"/>
              </a:rPr>
              <a:t>ด้วย</a:t>
            </a:r>
          </a:p>
          <a:p>
            <a:pPr marL="0" indent="0" algn="thaiDist">
              <a:buNone/>
              <a:tabLst>
                <a:tab pos="531813" algn="l"/>
              </a:tabLst>
            </a:pPr>
            <a:r>
              <a:rPr lang="th-TH" sz="3200" dirty="0">
                <a:latin typeface="Angsana New" pitchFamily="18" charset="-34"/>
                <a:cs typeface="Angsana New" pitchFamily="18" charset="-34"/>
              </a:rPr>
              <a:t/>
            </a:r>
            <a:br>
              <a:rPr lang="th-TH" sz="3200" dirty="0">
                <a:latin typeface="Angsana New" pitchFamily="18" charset="-34"/>
                <a:cs typeface="Angsana New" pitchFamily="18" charset="-34"/>
              </a:rPr>
            </a:br>
            <a:r>
              <a:rPr lang="th-TH" sz="3200" dirty="0">
                <a:latin typeface="Angsana New" pitchFamily="18" charset="-34"/>
                <a:cs typeface="Angsana New" pitchFamily="18" charset="-34"/>
              </a:rPr>
              <a:t>       </a:t>
            </a:r>
          </a:p>
        </p:txBody>
      </p:sp>
    </p:spTree>
    <p:extLst>
      <p:ext uri="{BB962C8B-B14F-4D97-AF65-F5344CB8AC3E}">
        <p14:creationId xmlns:p14="http://schemas.microsoft.com/office/powerpoint/2010/main" val="15590864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8424936" cy="720080"/>
          </a:xfrm>
        </p:spPr>
        <p:txBody>
          <a:bodyPr/>
          <a:lstStyle/>
          <a:p>
            <a:r>
              <a:rPr lang="th-TH" sz="4400" dirty="0">
                <a:solidFill>
                  <a:schemeClr val="tx1"/>
                </a:solidFill>
              </a:rPr>
              <a:t>แบบจำลองที่ใช้ในการออกแบบ</a:t>
            </a:r>
            <a:endParaRPr lang="th-TH" sz="44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755576" y="1556792"/>
            <a:ext cx="8207896" cy="4855840"/>
          </a:xfrm>
        </p:spPr>
        <p:txBody>
          <a:bodyPr/>
          <a:lstStyle/>
          <a:p>
            <a:pPr marL="0" indent="0" algn="thaiDist">
              <a:buNone/>
            </a:pPr>
            <a:r>
              <a:rPr lang="th-TH" sz="3600" b="1" dirty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กลุ่ม </a:t>
            </a:r>
            <a:r>
              <a:rPr lang="en-US" sz="3600" b="1" dirty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Structural Description (Static View</a:t>
            </a:r>
            <a:r>
              <a:rPr lang="en-US" sz="3600" b="1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)</a:t>
            </a:r>
            <a:endParaRPr lang="th-TH" sz="3600" b="1" dirty="0" smtClean="0">
              <a:solidFill>
                <a:srgbClr val="FFC000"/>
              </a:solidFill>
              <a:latin typeface="Angsana New" pitchFamily="18" charset="-34"/>
              <a:cs typeface="Angsana New" pitchFamily="18" charset="-34"/>
            </a:endParaRPr>
          </a:p>
          <a:p>
            <a:pPr marL="0" indent="0" algn="thaiDist">
              <a:buNone/>
            </a:pPr>
            <a:r>
              <a:rPr lang="th-TH" sz="3200" dirty="0">
                <a:latin typeface="Angsana New" pitchFamily="18" charset="-34"/>
                <a:cs typeface="Angsana New" pitchFamily="18" charset="-34"/>
              </a:rPr>
              <a:t>        </a:t>
            </a:r>
            <a:r>
              <a:rPr lang="en-US" sz="3200" b="0" dirty="0">
                <a:latin typeface="Angsana New" pitchFamily="18" charset="-34"/>
                <a:cs typeface="Angsana New" pitchFamily="18" charset="-34"/>
              </a:rPr>
              <a:t>Collaboration Responsibility Card CRC </a:t>
            </a:r>
            <a:r>
              <a:rPr lang="th-TH" sz="3200" b="0" dirty="0">
                <a:latin typeface="Angsana New" pitchFamily="18" charset="-34"/>
                <a:cs typeface="Angsana New" pitchFamily="18" charset="-34"/>
              </a:rPr>
              <a:t>ใช้บันทึกชื่อคอมโพ</a:t>
            </a:r>
            <a:r>
              <a:rPr lang="th-TH" sz="3200" b="0" dirty="0" err="1">
                <a:latin typeface="Angsana New" pitchFamily="18" charset="-34"/>
                <a:cs typeface="Angsana New" pitchFamily="18" charset="-34"/>
              </a:rPr>
              <a:t>เน้นท์</a:t>
            </a:r>
            <a:r>
              <a:rPr lang="th-TH" sz="3200" b="0" dirty="0">
                <a:latin typeface="Angsana New" pitchFamily="18" charset="-34"/>
                <a:cs typeface="Angsana New" pitchFamily="18" charset="-34"/>
              </a:rPr>
              <a:t> (คลาส)  พร้อมกับคอมโพ</a:t>
            </a:r>
            <a:r>
              <a:rPr lang="th-TH" sz="3200" b="0" dirty="0" err="1">
                <a:latin typeface="Angsana New" pitchFamily="18" charset="-34"/>
                <a:cs typeface="Angsana New" pitchFamily="18" charset="-34"/>
              </a:rPr>
              <a:t>เน้นท์</a:t>
            </a:r>
            <a:r>
              <a:rPr lang="th-TH" sz="3200" b="0" dirty="0">
                <a:latin typeface="Angsana New" pitchFamily="18" charset="-34"/>
                <a:cs typeface="Angsana New" pitchFamily="18" charset="-34"/>
              </a:rPr>
              <a:t>ที่มีความสัมพันธ์กันและหน้าที่ของคอมโพ</a:t>
            </a:r>
            <a:r>
              <a:rPr lang="th-TH" sz="3200" b="0" dirty="0" err="1">
                <a:latin typeface="Angsana New" pitchFamily="18" charset="-34"/>
                <a:cs typeface="Angsana New" pitchFamily="18" charset="-34"/>
              </a:rPr>
              <a:t>เน้นท์</a:t>
            </a:r>
            <a:r>
              <a:rPr lang="th-TH" sz="3200" b="0" dirty="0" smtClean="0">
                <a:latin typeface="Angsana New" pitchFamily="18" charset="-34"/>
                <a:cs typeface="Angsana New" pitchFamily="18" charset="-34"/>
              </a:rPr>
              <a:t>ด้วย </a:t>
            </a:r>
          </a:p>
          <a:p>
            <a:pPr marL="0" indent="0" algn="thaiDist">
              <a:buNone/>
            </a:pPr>
            <a:r>
              <a:rPr lang="th-TH" sz="3200" b="0" dirty="0">
                <a:latin typeface="Angsana New" pitchFamily="18" charset="-34"/>
                <a:cs typeface="Angsana New" pitchFamily="18" charset="-34"/>
              </a:rPr>
              <a:t>        </a:t>
            </a:r>
            <a:r>
              <a:rPr lang="en-US" sz="3200" b="0" dirty="0">
                <a:latin typeface="Angsana New" pitchFamily="18" charset="-34"/>
                <a:cs typeface="Angsana New" pitchFamily="18" charset="-34"/>
              </a:rPr>
              <a:t>Deployment Diagram </a:t>
            </a:r>
            <a:r>
              <a:rPr lang="th-TH" sz="3200" b="0" dirty="0">
                <a:latin typeface="Angsana New" pitchFamily="18" charset="-34"/>
                <a:cs typeface="Angsana New" pitchFamily="18" charset="-34"/>
              </a:rPr>
              <a:t>แผนภาพแสดงโครงสร้างทางด้านฮาร์ดแวร์ (</a:t>
            </a:r>
            <a:r>
              <a:rPr lang="th-TH" sz="3200" b="0" dirty="0" err="1">
                <a:latin typeface="Angsana New" pitchFamily="18" charset="-34"/>
                <a:cs typeface="Angsana New" pitchFamily="18" charset="-34"/>
              </a:rPr>
              <a:t>โหนด</a:t>
            </a:r>
            <a:r>
              <a:rPr lang="th-TH" sz="3200" b="0" dirty="0">
                <a:latin typeface="Angsana New" pitchFamily="18" charset="-34"/>
                <a:cs typeface="Angsana New" pitchFamily="18" charset="-34"/>
              </a:rPr>
              <a:t>) ของระบบและความสัมพันธ์ระหว่าง</a:t>
            </a:r>
            <a:r>
              <a:rPr lang="th-TH" sz="3200" b="0" dirty="0" err="1">
                <a:latin typeface="Angsana New" pitchFamily="18" charset="-34"/>
                <a:cs typeface="Angsana New" pitchFamily="18" charset="-34"/>
              </a:rPr>
              <a:t>โหนด</a:t>
            </a:r>
            <a:r>
              <a:rPr lang="th-TH" sz="3200" b="0" dirty="0">
                <a:latin typeface="Angsana New" pitchFamily="18" charset="-34"/>
                <a:cs typeface="Angsana New" pitchFamily="18" charset="-34"/>
              </a:rPr>
              <a:t>ชนิดต่างๆ</a:t>
            </a:r>
            <a:br>
              <a:rPr lang="th-TH" sz="3200" b="0" dirty="0">
                <a:latin typeface="Angsana New" pitchFamily="18" charset="-34"/>
                <a:cs typeface="Angsana New" pitchFamily="18" charset="-34"/>
              </a:rPr>
            </a:br>
            <a:r>
              <a:rPr lang="th-TH" sz="3200" b="0" dirty="0">
                <a:latin typeface="Angsana New" pitchFamily="18" charset="-34"/>
                <a:cs typeface="Angsana New" pitchFamily="18" charset="-34"/>
              </a:rPr>
              <a:t>        </a:t>
            </a:r>
            <a:r>
              <a:rPr lang="en-US" sz="3200" b="0" dirty="0">
                <a:latin typeface="Angsana New" pitchFamily="18" charset="-34"/>
                <a:cs typeface="Angsana New" pitchFamily="18" charset="-34"/>
              </a:rPr>
              <a:t>Entity Relationship Diagram ERD </a:t>
            </a:r>
            <a:r>
              <a:rPr lang="th-TH" sz="3200" b="0" dirty="0">
                <a:latin typeface="Angsana New" pitchFamily="18" charset="-34"/>
                <a:cs typeface="Angsana New" pitchFamily="18" charset="-34"/>
              </a:rPr>
              <a:t>แผนภาพแสดงความสัมพันธ์ระหว่าง </a:t>
            </a:r>
            <a:r>
              <a:rPr lang="en-US" sz="3200" b="0" dirty="0">
                <a:latin typeface="Angsana New" pitchFamily="18" charset="-34"/>
                <a:cs typeface="Angsana New" pitchFamily="18" charset="-34"/>
              </a:rPr>
              <a:t>Entity </a:t>
            </a:r>
            <a:r>
              <a:rPr lang="th-TH" sz="3200" b="0" dirty="0">
                <a:latin typeface="Angsana New" pitchFamily="18" charset="-34"/>
                <a:cs typeface="Angsana New" pitchFamily="18" charset="-34"/>
              </a:rPr>
              <a:t>ใช้แสดงโครงร่างของ</a:t>
            </a:r>
            <a:r>
              <a:rPr lang="th-TH" sz="3200" b="0" dirty="0" smtClean="0">
                <a:latin typeface="Angsana New" pitchFamily="18" charset="-34"/>
                <a:cs typeface="Angsana New" pitchFamily="18" charset="-34"/>
              </a:rPr>
              <a:t>ฐานข้อมูล</a:t>
            </a:r>
          </a:p>
          <a:p>
            <a:pPr marL="0" indent="0" algn="thaiDist">
              <a:buNone/>
            </a:pPr>
            <a:r>
              <a:rPr lang="th-TH" sz="3200" b="0" dirty="0">
                <a:latin typeface="Angsana New" pitchFamily="18" charset="-34"/>
                <a:cs typeface="Angsana New" pitchFamily="18" charset="-34"/>
              </a:rPr>
              <a:t/>
            </a:r>
            <a:br>
              <a:rPr lang="th-TH" sz="3200" b="0" dirty="0">
                <a:latin typeface="Angsana New" pitchFamily="18" charset="-34"/>
                <a:cs typeface="Angsana New" pitchFamily="18" charset="-34"/>
              </a:rPr>
            </a:br>
            <a:r>
              <a:rPr lang="th-TH" sz="3200" dirty="0">
                <a:latin typeface="Angsana New" pitchFamily="18" charset="-34"/>
                <a:cs typeface="Angsana New" pitchFamily="18" charset="-34"/>
              </a:rPr>
              <a:t>       </a:t>
            </a:r>
          </a:p>
        </p:txBody>
      </p:sp>
    </p:spTree>
    <p:extLst>
      <p:ext uri="{BB962C8B-B14F-4D97-AF65-F5344CB8AC3E}">
        <p14:creationId xmlns:p14="http://schemas.microsoft.com/office/powerpoint/2010/main" val="111975046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51520" y="685800"/>
            <a:ext cx="8928992" cy="563563"/>
          </a:xfrm>
        </p:spPr>
        <p:txBody>
          <a:bodyPr/>
          <a:lstStyle/>
          <a:p>
            <a:r>
              <a:rPr lang="th-TH" sz="4400" dirty="0">
                <a:solidFill>
                  <a:schemeClr val="tx1"/>
                </a:solidFill>
              </a:rPr>
              <a:t>แบบจำลองที่ใช้ในการออกแบบ</a:t>
            </a:r>
            <a:endParaRPr lang="th-TH" sz="44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39552" y="1628800"/>
            <a:ext cx="8423920" cy="4495800"/>
          </a:xfrm>
        </p:spPr>
        <p:txBody>
          <a:bodyPr/>
          <a:lstStyle/>
          <a:p>
            <a:pPr marL="0" indent="0">
              <a:buNone/>
            </a:pPr>
            <a:r>
              <a:rPr lang="th-TH" sz="3600" b="1" dirty="0">
                <a:latin typeface="Angsana New" pitchFamily="18" charset="-34"/>
                <a:cs typeface="Angsana New" pitchFamily="18" charset="-34"/>
              </a:rPr>
              <a:t>กลุ่ม </a:t>
            </a:r>
            <a:r>
              <a:rPr lang="en-US" sz="3600" b="1" dirty="0">
                <a:latin typeface="Angsana New" pitchFamily="18" charset="-34"/>
                <a:cs typeface="Angsana New" pitchFamily="18" charset="-34"/>
              </a:rPr>
              <a:t>Structural Description (Static View</a:t>
            </a:r>
            <a:r>
              <a:rPr lang="en-US" sz="3600" b="1" dirty="0" smtClean="0">
                <a:latin typeface="Angsana New" pitchFamily="18" charset="-34"/>
                <a:cs typeface="Angsana New" pitchFamily="18" charset="-34"/>
              </a:rPr>
              <a:t>)</a:t>
            </a:r>
            <a:r>
              <a:rPr lang="th-TH" sz="3200" dirty="0">
                <a:latin typeface="Angsana New" pitchFamily="18" charset="-34"/>
                <a:cs typeface="Angsana New" pitchFamily="18" charset="-34"/>
              </a:rPr>
              <a:t/>
            </a:r>
            <a:br>
              <a:rPr lang="th-TH" sz="3200" dirty="0">
                <a:latin typeface="Angsana New" pitchFamily="18" charset="-34"/>
                <a:cs typeface="Angsana New" pitchFamily="18" charset="-34"/>
              </a:rPr>
            </a:br>
            <a:r>
              <a:rPr lang="th-TH" sz="3200" dirty="0">
                <a:latin typeface="Angsana New" pitchFamily="18" charset="-34"/>
                <a:cs typeface="Angsana New" pitchFamily="18" charset="-34"/>
              </a:rPr>
              <a:t>        </a:t>
            </a:r>
            <a:r>
              <a:rPr lang="en-US" sz="3200" dirty="0">
                <a:latin typeface="Angsana New" pitchFamily="18" charset="-34"/>
                <a:cs typeface="Angsana New" pitchFamily="18" charset="-34"/>
              </a:rPr>
              <a:t>Interface Description Language IDL </a:t>
            </a:r>
            <a:r>
              <a:rPr lang="th-TH" sz="3200" dirty="0">
                <a:latin typeface="Angsana New" pitchFamily="18" charset="-34"/>
                <a:cs typeface="Angsana New" pitchFamily="18" charset="-34"/>
              </a:rPr>
              <a:t>มีลักษณะคล้ายกับการเขียนคำสั่งในโปรแกรม ใช้กำหนดรายละเอียดของ </a:t>
            </a:r>
            <a:r>
              <a:rPr lang="en-US" sz="3200" dirty="0">
                <a:latin typeface="Angsana New" pitchFamily="18" charset="-34"/>
                <a:cs typeface="Angsana New" pitchFamily="18" charset="-34"/>
              </a:rPr>
              <a:t>Interface</a:t>
            </a:r>
            <a:br>
              <a:rPr lang="en-US" sz="3200" dirty="0">
                <a:latin typeface="Angsana New" pitchFamily="18" charset="-34"/>
                <a:cs typeface="Angsana New" pitchFamily="18" charset="-34"/>
              </a:rPr>
            </a:br>
            <a:r>
              <a:rPr lang="en-US" sz="3200" dirty="0">
                <a:latin typeface="Angsana New" pitchFamily="18" charset="-34"/>
                <a:cs typeface="Angsana New" pitchFamily="18" charset="-34"/>
              </a:rPr>
              <a:t>        Jackson Structure Diagram </a:t>
            </a:r>
            <a:r>
              <a:rPr lang="th-TH" sz="3200" dirty="0">
                <a:latin typeface="Angsana New" pitchFamily="18" charset="-34"/>
                <a:cs typeface="Angsana New" pitchFamily="18" charset="-34"/>
              </a:rPr>
              <a:t>แผนภาพแสดงโครงสร้างควบคุมการประมวลผลข้อมูลแบบเรียงลำดับแบบเลือกทำ</a:t>
            </a:r>
            <a:br>
              <a:rPr lang="th-TH" sz="3200" dirty="0">
                <a:latin typeface="Angsana New" pitchFamily="18" charset="-34"/>
                <a:cs typeface="Angsana New" pitchFamily="18" charset="-34"/>
              </a:rPr>
            </a:br>
            <a:r>
              <a:rPr lang="th-TH" sz="3200" dirty="0">
                <a:latin typeface="Angsana New" pitchFamily="18" charset="-34"/>
                <a:cs typeface="Angsana New" pitchFamily="18" charset="-34"/>
              </a:rPr>
              <a:t>        </a:t>
            </a:r>
            <a:r>
              <a:rPr lang="en-US" sz="3200" dirty="0">
                <a:latin typeface="Angsana New" pitchFamily="18" charset="-34"/>
                <a:cs typeface="Angsana New" pitchFamily="18" charset="-34"/>
              </a:rPr>
              <a:t>Structure Chart </a:t>
            </a:r>
            <a:r>
              <a:rPr lang="th-TH" sz="3200" dirty="0">
                <a:latin typeface="Angsana New" pitchFamily="18" charset="-34"/>
                <a:cs typeface="Angsana New" pitchFamily="18" charset="-34"/>
              </a:rPr>
              <a:t>แผนภาพแสดงโครงสร้างของโปรแกรม แสดงให้เห็นการเรียกใช้โมดูล</a:t>
            </a:r>
            <a:br>
              <a:rPr lang="th-TH" sz="3200" dirty="0">
                <a:latin typeface="Angsana New" pitchFamily="18" charset="-34"/>
                <a:cs typeface="Angsana New" pitchFamily="18" charset="-34"/>
              </a:rPr>
            </a:br>
            <a:endParaRPr lang="th-TH" sz="32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F95A18-CE59-4A10-9127-FA31CA643EDE}" type="slidenum">
              <a:rPr lang="en-US" smtClean="0"/>
              <a:pPr>
                <a:defRPr/>
              </a:pPr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54578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8424936" cy="720080"/>
          </a:xfrm>
        </p:spPr>
        <p:txBody>
          <a:bodyPr/>
          <a:lstStyle/>
          <a:p>
            <a:r>
              <a:rPr lang="th-TH" sz="4400" dirty="0">
                <a:solidFill>
                  <a:schemeClr val="tx1"/>
                </a:solidFill>
              </a:rPr>
              <a:t>แบบจำลองที่ใช้ในการออกแบบ</a:t>
            </a:r>
            <a:endParaRPr lang="th-TH" sz="44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755576" y="1484784"/>
            <a:ext cx="8207896" cy="4639816"/>
          </a:xfrm>
        </p:spPr>
        <p:txBody>
          <a:bodyPr/>
          <a:lstStyle/>
          <a:p>
            <a:pPr marL="0" indent="0" algn="thaiDist">
              <a:buNone/>
            </a:pPr>
            <a:r>
              <a:rPr lang="th-TH" sz="3600" b="1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2. กลุ่ม </a:t>
            </a:r>
            <a:r>
              <a:rPr lang="en-US" sz="3600" b="1" dirty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Behavioral Description (Dynamic View</a:t>
            </a:r>
            <a:r>
              <a:rPr lang="en-US" sz="3600" b="1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)</a:t>
            </a:r>
          </a:p>
          <a:p>
            <a:pPr marL="0" indent="0" algn="thaiDist">
              <a:buNone/>
            </a:pPr>
            <a:r>
              <a:rPr lang="en-US" sz="3200" dirty="0">
                <a:latin typeface="Angsana New" pitchFamily="18" charset="-34"/>
                <a:cs typeface="Angsana New" pitchFamily="18" charset="-34"/>
              </a:rPr>
              <a:t>    </a:t>
            </a:r>
            <a:r>
              <a:rPr lang="en-US" sz="3200" b="0" dirty="0">
                <a:latin typeface="Angsana New" pitchFamily="18" charset="-34"/>
                <a:cs typeface="Angsana New" pitchFamily="18" charset="-34"/>
              </a:rPr>
              <a:t>    </a:t>
            </a:r>
            <a:r>
              <a:rPr lang="th-TH" sz="3200" b="0" dirty="0">
                <a:latin typeface="Angsana New" pitchFamily="18" charset="-34"/>
                <a:cs typeface="Angsana New" pitchFamily="18" charset="-34"/>
              </a:rPr>
              <a:t>เป็นแบบจำลองที่ใช้อธิบายมุมมองด้านพฤติกรรมการทำงานของซอฟต์แวร์และคอมโพ</a:t>
            </a:r>
            <a:r>
              <a:rPr lang="th-TH" sz="3200" b="0" dirty="0" err="1">
                <a:latin typeface="Angsana New" pitchFamily="18" charset="-34"/>
                <a:cs typeface="Angsana New" pitchFamily="18" charset="-34"/>
              </a:rPr>
              <a:t>เน้นท์</a:t>
            </a:r>
            <a:r>
              <a:rPr lang="th-TH" sz="3200" b="0" dirty="0">
                <a:latin typeface="Angsana New" pitchFamily="18" charset="-34"/>
                <a:cs typeface="Angsana New" pitchFamily="18" charset="-34"/>
              </a:rPr>
              <a:t>แสดงให้เห็นพฤติกรรม การทำงานที่เปลี่ยนแปลงไปเมื่อเกิดเหตุการณ์ใดเหตุการณ์</a:t>
            </a:r>
            <a:r>
              <a:rPr lang="th-TH" sz="3200" b="0" dirty="0" smtClean="0">
                <a:latin typeface="Angsana New" pitchFamily="18" charset="-34"/>
                <a:cs typeface="Angsana New" pitchFamily="18" charset="-34"/>
              </a:rPr>
              <a:t>หนึ่ง</a:t>
            </a:r>
          </a:p>
          <a:p>
            <a:pPr marL="0" indent="0" algn="thaiDist">
              <a:buNone/>
            </a:pPr>
            <a:r>
              <a:rPr lang="th-TH" sz="3200" b="0" dirty="0">
                <a:latin typeface="Angsana New" pitchFamily="18" charset="-34"/>
                <a:cs typeface="Angsana New" pitchFamily="18" charset="-34"/>
              </a:rPr>
              <a:t>        </a:t>
            </a:r>
            <a:r>
              <a:rPr lang="en-US" sz="3200" b="0" dirty="0">
                <a:latin typeface="Angsana New" pitchFamily="18" charset="-34"/>
                <a:cs typeface="Angsana New" pitchFamily="18" charset="-34"/>
              </a:rPr>
              <a:t>Activity Diagram </a:t>
            </a:r>
            <a:r>
              <a:rPr lang="th-TH" sz="3200" b="0" dirty="0">
                <a:latin typeface="Angsana New" pitchFamily="18" charset="-34"/>
                <a:cs typeface="Angsana New" pitchFamily="18" charset="-34"/>
              </a:rPr>
              <a:t>แผนภาพแสดงลำดับการดำเนินกิจกรรมของระบบที่เกิดจากการทำงาน</a:t>
            </a:r>
            <a:r>
              <a:rPr lang="th-TH" sz="3200" b="0" dirty="0" err="1">
                <a:latin typeface="Angsana New" pitchFamily="18" charset="-34"/>
                <a:cs typeface="Angsana New" pitchFamily="18" charset="-34"/>
              </a:rPr>
              <a:t>ของอ็</a:t>
            </a:r>
            <a:r>
              <a:rPr lang="th-TH" sz="3200" b="0" dirty="0">
                <a:latin typeface="Angsana New" pitchFamily="18" charset="-34"/>
                <a:cs typeface="Angsana New" pitchFamily="18" charset="-34"/>
              </a:rPr>
              <a:t>อบ</a:t>
            </a:r>
            <a:r>
              <a:rPr lang="th-TH" sz="3200" b="0" dirty="0" err="1" smtClean="0">
                <a:latin typeface="Angsana New" pitchFamily="18" charset="-34"/>
                <a:cs typeface="Angsana New" pitchFamily="18" charset="-34"/>
              </a:rPr>
              <a:t>เจ็กต์</a:t>
            </a:r>
            <a:endParaRPr lang="th-TH" sz="3200" b="0" dirty="0" smtClean="0">
              <a:latin typeface="Angsana New" pitchFamily="18" charset="-34"/>
              <a:cs typeface="Angsana New" pitchFamily="18" charset="-34"/>
            </a:endParaRPr>
          </a:p>
          <a:p>
            <a:pPr marL="0" indent="0" algn="thaiDist">
              <a:buNone/>
            </a:pPr>
            <a:r>
              <a:rPr lang="th-TH" sz="3200" b="0" dirty="0">
                <a:latin typeface="Angsana New" pitchFamily="18" charset="-34"/>
                <a:cs typeface="Angsana New" pitchFamily="18" charset="-34"/>
              </a:rPr>
              <a:t>        </a:t>
            </a:r>
            <a:r>
              <a:rPr lang="en-US" sz="3200" b="0" dirty="0">
                <a:latin typeface="Angsana New" pitchFamily="18" charset="-34"/>
                <a:cs typeface="Angsana New" pitchFamily="18" charset="-34"/>
              </a:rPr>
              <a:t>Collaborative Diagram </a:t>
            </a:r>
            <a:r>
              <a:rPr lang="th-TH" sz="3200" b="0" dirty="0">
                <a:latin typeface="Angsana New" pitchFamily="18" charset="-34"/>
                <a:cs typeface="Angsana New" pitchFamily="18" charset="-34"/>
              </a:rPr>
              <a:t>แผนภาพแสดงให้เห็นถึงการปฏิสัมพันธ์ระหว่าง</a:t>
            </a:r>
            <a:r>
              <a:rPr lang="th-TH" sz="3200" b="0" dirty="0" err="1">
                <a:latin typeface="Angsana New" pitchFamily="18" charset="-34"/>
                <a:cs typeface="Angsana New" pitchFamily="18" charset="-34"/>
              </a:rPr>
              <a:t>อ็</a:t>
            </a:r>
            <a:r>
              <a:rPr lang="th-TH" sz="3200" b="0" dirty="0">
                <a:latin typeface="Angsana New" pitchFamily="18" charset="-34"/>
                <a:cs typeface="Angsana New" pitchFamily="18" charset="-34"/>
              </a:rPr>
              <a:t>อบ</a:t>
            </a:r>
            <a:r>
              <a:rPr lang="th-TH" sz="3200" b="0" dirty="0" err="1">
                <a:latin typeface="Angsana New" pitchFamily="18" charset="-34"/>
                <a:cs typeface="Angsana New" pitchFamily="18" charset="-34"/>
              </a:rPr>
              <a:t>เจ็กต์</a:t>
            </a:r>
            <a:r>
              <a:rPr lang="th-TH" sz="3200" b="0" dirty="0">
                <a:latin typeface="Angsana New" pitchFamily="18" charset="-34"/>
                <a:cs typeface="Angsana New" pitchFamily="18" charset="-34"/>
              </a:rPr>
              <a:t> (เมื่อไม่เป็นไปตามลำดับเวลา</a:t>
            </a:r>
            <a:r>
              <a:rPr lang="th-TH" sz="3200" b="0" dirty="0" smtClean="0">
                <a:latin typeface="Angsana New" pitchFamily="18" charset="-34"/>
                <a:cs typeface="Angsana New" pitchFamily="18" charset="-34"/>
              </a:rPr>
              <a:t>)</a:t>
            </a:r>
          </a:p>
          <a:p>
            <a:pPr marL="0" indent="0" algn="thaiDist">
              <a:buNone/>
            </a:pPr>
            <a:r>
              <a:rPr lang="th-TH" sz="3200" b="0" dirty="0">
                <a:latin typeface="Angsana New" pitchFamily="18" charset="-34"/>
                <a:cs typeface="Angsana New" pitchFamily="18" charset="-34"/>
              </a:rPr>
              <a:t>        </a:t>
            </a:r>
            <a:r>
              <a:rPr lang="en-US" sz="3200" b="0" dirty="0">
                <a:latin typeface="Angsana New" pitchFamily="18" charset="-34"/>
                <a:cs typeface="Angsana New" pitchFamily="18" charset="-34"/>
              </a:rPr>
              <a:t>Data Flow Diagram </a:t>
            </a:r>
            <a:r>
              <a:rPr lang="th-TH" sz="3200" b="0" dirty="0">
                <a:latin typeface="Angsana New" pitchFamily="18" charset="-34"/>
                <a:cs typeface="Angsana New" pitchFamily="18" charset="-34"/>
              </a:rPr>
              <a:t>แผนภาพแสดงการไหลของข้อมูล จากกระบวนการหนึ่งไปอีกกระบวนการ</a:t>
            </a:r>
            <a:r>
              <a:rPr lang="th-TH" sz="3200" b="0" dirty="0" smtClean="0">
                <a:latin typeface="Angsana New" pitchFamily="18" charset="-34"/>
                <a:cs typeface="Angsana New" pitchFamily="18" charset="-34"/>
              </a:rPr>
              <a:t>หนึ่ง</a:t>
            </a:r>
          </a:p>
          <a:p>
            <a:pPr marL="0" indent="0" algn="thaiDist"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200" dirty="0">
                <a:latin typeface="Angsana New" pitchFamily="18" charset="-34"/>
                <a:cs typeface="Angsana New" pitchFamily="18" charset="-34"/>
              </a:rPr>
              <a:t/>
            </a:r>
            <a:br>
              <a:rPr lang="th-TH" sz="3200" dirty="0">
                <a:latin typeface="Angsana New" pitchFamily="18" charset="-34"/>
                <a:cs typeface="Angsana New" pitchFamily="18" charset="-34"/>
              </a:rPr>
            </a:br>
            <a:r>
              <a:rPr lang="th-TH" sz="3200" dirty="0">
                <a:latin typeface="Angsana New" pitchFamily="18" charset="-34"/>
                <a:cs typeface="Angsana New" pitchFamily="18" charset="-34"/>
              </a:rPr>
              <a:t>       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7963183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27584" y="836712"/>
            <a:ext cx="8352928" cy="576064"/>
          </a:xfrm>
        </p:spPr>
        <p:txBody>
          <a:bodyPr/>
          <a:lstStyle/>
          <a:p>
            <a:r>
              <a:rPr lang="th-TH" sz="4400" dirty="0">
                <a:solidFill>
                  <a:schemeClr val="tx1"/>
                </a:solidFill>
              </a:rPr>
              <a:t>แบบจำลองที่ใช้ในการออกแบบ</a:t>
            </a:r>
            <a:endParaRPr lang="th-TH" sz="44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755576" y="1484784"/>
            <a:ext cx="8207896" cy="4639816"/>
          </a:xfrm>
        </p:spPr>
        <p:txBody>
          <a:bodyPr/>
          <a:lstStyle/>
          <a:p>
            <a:pPr marL="0" indent="0" algn="thaiDist">
              <a:buNone/>
            </a:pPr>
            <a:r>
              <a:rPr lang="th-TH" sz="3600" b="1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2. กลุ่ม </a:t>
            </a:r>
            <a:r>
              <a:rPr lang="en-US" sz="3600" b="1" dirty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Behavioral Description (Dynamic View</a:t>
            </a:r>
            <a:r>
              <a:rPr lang="en-US" sz="3600" b="1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)</a:t>
            </a:r>
            <a:endParaRPr lang="th-TH" sz="3600" b="1" dirty="0" smtClean="0">
              <a:solidFill>
                <a:srgbClr val="FFC000"/>
              </a:solidFill>
              <a:latin typeface="Angsana New" pitchFamily="18" charset="-34"/>
              <a:cs typeface="Angsana New" pitchFamily="18" charset="-34"/>
            </a:endParaRPr>
          </a:p>
          <a:p>
            <a:pPr marL="0" indent="0" algn="thaiDist">
              <a:buNone/>
            </a:pPr>
            <a:r>
              <a:rPr lang="th-TH" sz="3600" dirty="0">
                <a:latin typeface="Angsana New" pitchFamily="18" charset="-34"/>
                <a:cs typeface="Angsana New" pitchFamily="18" charset="-34"/>
              </a:rPr>
              <a:t>        </a:t>
            </a:r>
            <a:r>
              <a:rPr lang="en-US" sz="3600" b="0" dirty="0">
                <a:latin typeface="Angsana New" pitchFamily="18" charset="-34"/>
                <a:cs typeface="Angsana New" pitchFamily="18" charset="-34"/>
              </a:rPr>
              <a:t>Decision Table and Diagram </a:t>
            </a:r>
            <a:r>
              <a:rPr lang="th-TH" sz="3600" b="0" dirty="0">
                <a:latin typeface="Angsana New" pitchFamily="18" charset="-34"/>
                <a:cs typeface="Angsana New" pitchFamily="18" charset="-34"/>
              </a:rPr>
              <a:t>ตารางการตัดสินใจใช้แสดงให้เห็นการตัดสินใจดำเนินกิจกรรมอย่างใดอย่างหนึ่งของระบบภายใต้เงื่อนไขที่</a:t>
            </a:r>
            <a:r>
              <a:rPr lang="th-TH" sz="3600" b="0" dirty="0" smtClean="0">
                <a:latin typeface="Angsana New" pitchFamily="18" charset="-34"/>
                <a:cs typeface="Angsana New" pitchFamily="18" charset="-34"/>
              </a:rPr>
              <a:t>ซับซ้อน</a:t>
            </a:r>
          </a:p>
          <a:p>
            <a:pPr marL="0" indent="0" algn="thaiDist">
              <a:buNone/>
            </a:pPr>
            <a:r>
              <a:rPr lang="th-TH" sz="3600" b="0" dirty="0">
                <a:latin typeface="Angsana New" pitchFamily="18" charset="-34"/>
                <a:cs typeface="Angsana New" pitchFamily="18" charset="-34"/>
              </a:rPr>
              <a:t>        </a:t>
            </a:r>
            <a:r>
              <a:rPr lang="en-US" sz="3600" b="0" dirty="0">
                <a:latin typeface="Angsana New" pitchFamily="18" charset="-34"/>
                <a:cs typeface="Angsana New" pitchFamily="18" charset="-34"/>
              </a:rPr>
              <a:t>Flowchart and Structure Flowchart </a:t>
            </a:r>
            <a:r>
              <a:rPr lang="th-TH" sz="3600" b="0" dirty="0">
                <a:latin typeface="Angsana New" pitchFamily="18" charset="-34"/>
                <a:cs typeface="Angsana New" pitchFamily="18" charset="-34"/>
              </a:rPr>
              <a:t>แผนภาพแสดงลำดับการดำเนิน</a:t>
            </a:r>
            <a:r>
              <a:rPr lang="th-TH" sz="3600" b="0" dirty="0" smtClean="0">
                <a:latin typeface="Angsana New" pitchFamily="18" charset="-34"/>
                <a:cs typeface="Angsana New" pitchFamily="18" charset="-34"/>
              </a:rPr>
              <a:t>กิจกรรม</a:t>
            </a:r>
          </a:p>
          <a:p>
            <a:pPr marL="0" indent="0" algn="thaiDist">
              <a:buNone/>
            </a:pPr>
            <a:r>
              <a:rPr lang="th-TH" sz="3600" b="0" dirty="0">
                <a:latin typeface="Angsana New" pitchFamily="18" charset="-34"/>
                <a:cs typeface="Angsana New" pitchFamily="18" charset="-34"/>
              </a:rPr>
              <a:t>        </a:t>
            </a:r>
            <a:r>
              <a:rPr lang="en-US" sz="3600" b="0" dirty="0">
                <a:latin typeface="Angsana New" pitchFamily="18" charset="-34"/>
                <a:cs typeface="Angsana New" pitchFamily="18" charset="-34"/>
              </a:rPr>
              <a:t>Sequence Diagram </a:t>
            </a:r>
            <a:r>
              <a:rPr lang="th-TH" sz="3600" b="0" dirty="0">
                <a:latin typeface="Angsana New" pitchFamily="18" charset="-34"/>
                <a:cs typeface="Angsana New" pitchFamily="18" charset="-34"/>
              </a:rPr>
              <a:t>แผนภาพแสดงปฏิสัมพันธ์ระหว่าง</a:t>
            </a:r>
            <a:r>
              <a:rPr lang="th-TH" sz="3600" b="0" dirty="0" err="1">
                <a:latin typeface="Angsana New" pitchFamily="18" charset="-34"/>
                <a:cs typeface="Angsana New" pitchFamily="18" charset="-34"/>
              </a:rPr>
              <a:t>อ็</a:t>
            </a:r>
            <a:r>
              <a:rPr lang="th-TH" sz="3600" b="0" dirty="0">
                <a:latin typeface="Angsana New" pitchFamily="18" charset="-34"/>
                <a:cs typeface="Angsana New" pitchFamily="18" charset="-34"/>
              </a:rPr>
              <a:t>อบ</a:t>
            </a:r>
            <a:r>
              <a:rPr lang="th-TH" sz="3600" b="0" dirty="0" err="1">
                <a:latin typeface="Angsana New" pitchFamily="18" charset="-34"/>
                <a:cs typeface="Angsana New" pitchFamily="18" charset="-34"/>
              </a:rPr>
              <a:t>เจ็กต์</a:t>
            </a:r>
            <a:r>
              <a:rPr lang="th-TH" sz="3600" b="0" dirty="0">
                <a:latin typeface="Angsana New" pitchFamily="18" charset="-34"/>
                <a:cs typeface="Angsana New" pitchFamily="18" charset="-34"/>
              </a:rPr>
              <a:t>โดยแสดงถึงสถานะและการเปลี่ยนแปลงสถานะ</a:t>
            </a:r>
            <a:r>
              <a:rPr lang="th-TH" sz="3600" b="0" dirty="0" err="1">
                <a:latin typeface="Angsana New" pitchFamily="18" charset="-34"/>
                <a:cs typeface="Angsana New" pitchFamily="18" charset="-34"/>
              </a:rPr>
              <a:t>ของอ็</a:t>
            </a:r>
            <a:r>
              <a:rPr lang="th-TH" sz="3600" b="0" dirty="0">
                <a:latin typeface="Angsana New" pitchFamily="18" charset="-34"/>
                <a:cs typeface="Angsana New" pitchFamily="18" charset="-34"/>
              </a:rPr>
              <a:t>อบ</a:t>
            </a:r>
            <a:r>
              <a:rPr lang="th-TH" sz="3600" b="0" dirty="0" err="1">
                <a:latin typeface="Angsana New" pitchFamily="18" charset="-34"/>
                <a:cs typeface="Angsana New" pitchFamily="18" charset="-34"/>
              </a:rPr>
              <a:t>เจ็กต์</a:t>
            </a:r>
            <a:r>
              <a:rPr lang="th-TH" sz="3600" b="0" dirty="0">
                <a:latin typeface="Angsana New" pitchFamily="18" charset="-34"/>
                <a:cs typeface="Angsana New" pitchFamily="18" charset="-34"/>
              </a:rPr>
              <a:t>ที่มีต่อเหตุการณ์ใดเหตุการณ์</a:t>
            </a:r>
            <a:r>
              <a:rPr lang="th-TH" sz="3600" b="0" dirty="0" smtClean="0">
                <a:latin typeface="Angsana New" pitchFamily="18" charset="-34"/>
                <a:cs typeface="Angsana New" pitchFamily="18" charset="-34"/>
              </a:rPr>
              <a:t>หนึ่ง</a:t>
            </a:r>
          </a:p>
          <a:p>
            <a:pPr marL="0" indent="0" algn="thaiDist">
              <a:buNone/>
            </a:pPr>
            <a:r>
              <a:rPr lang="th-TH" sz="3600" b="0" dirty="0">
                <a:latin typeface="Angsana New" pitchFamily="18" charset="-34"/>
                <a:cs typeface="Angsana New" pitchFamily="18" charset="-34"/>
              </a:rPr>
              <a:t/>
            </a:r>
            <a:br>
              <a:rPr lang="th-TH" sz="3600" b="0" dirty="0">
                <a:latin typeface="Angsana New" pitchFamily="18" charset="-34"/>
                <a:cs typeface="Angsana New" pitchFamily="18" charset="-34"/>
              </a:rPr>
            </a:br>
            <a:r>
              <a:rPr lang="th-TH" sz="3600" dirty="0">
                <a:latin typeface="Angsana New" pitchFamily="18" charset="-34"/>
                <a:cs typeface="Angsana New" pitchFamily="18" charset="-34"/>
              </a:rPr>
              <a:t>       </a:t>
            </a:r>
            <a:endParaRPr lang="th-TH" sz="3200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4647458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55576" y="908720"/>
            <a:ext cx="6192688" cy="484659"/>
          </a:xfrm>
        </p:spPr>
        <p:txBody>
          <a:bodyPr/>
          <a:lstStyle/>
          <a:p>
            <a:r>
              <a:rPr lang="th-TH" sz="4400" b="1" dirty="0">
                <a:solidFill>
                  <a:schemeClr val="tx1"/>
                </a:solidFill>
              </a:rPr>
              <a:t>แบบจำลองที่ใช้ในการออกแบบ</a:t>
            </a:r>
            <a:endParaRPr lang="th-TH" sz="4400" b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755576" y="1628800"/>
            <a:ext cx="8207896" cy="4495800"/>
          </a:xfrm>
        </p:spPr>
        <p:txBody>
          <a:bodyPr/>
          <a:lstStyle/>
          <a:p>
            <a:pPr marL="0" indent="0" algn="thaiDist">
              <a:buNone/>
            </a:pPr>
            <a:r>
              <a:rPr lang="th-TH" sz="3600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2. กลุ่ม </a:t>
            </a:r>
            <a:r>
              <a:rPr lang="en-US" sz="3600" dirty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Behavioral Description (Dynamic View</a:t>
            </a:r>
            <a:r>
              <a:rPr lang="en-US" sz="3600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)</a:t>
            </a:r>
            <a:endParaRPr lang="th-TH" sz="3600" dirty="0" smtClean="0">
              <a:solidFill>
                <a:srgbClr val="FFC000"/>
              </a:solidFill>
              <a:latin typeface="Angsana New" pitchFamily="18" charset="-34"/>
              <a:cs typeface="Angsana New" pitchFamily="18" charset="-34"/>
            </a:endParaRPr>
          </a:p>
          <a:p>
            <a:pPr marL="0" indent="0" algn="thaiDist">
              <a:buNone/>
            </a:pPr>
            <a:r>
              <a:rPr lang="th-TH" sz="3600" dirty="0">
                <a:latin typeface="Angsana New" pitchFamily="18" charset="-34"/>
                <a:cs typeface="Angsana New" pitchFamily="18" charset="-34"/>
              </a:rPr>
              <a:t>        </a:t>
            </a:r>
            <a:r>
              <a:rPr lang="en-US" sz="3600" b="0" dirty="0">
                <a:latin typeface="Angsana New" pitchFamily="18" charset="-34"/>
                <a:cs typeface="Angsana New" pitchFamily="18" charset="-34"/>
              </a:rPr>
              <a:t>Formal Specification Language </a:t>
            </a:r>
            <a:r>
              <a:rPr lang="th-TH" sz="3600" b="0" dirty="0">
                <a:latin typeface="Angsana New" pitchFamily="18" charset="-34"/>
                <a:cs typeface="Angsana New" pitchFamily="18" charset="-34"/>
              </a:rPr>
              <a:t>ใช้กำหนดรายละเอียดของ </a:t>
            </a:r>
            <a:r>
              <a:rPr lang="en-US" sz="3600" b="0" dirty="0">
                <a:latin typeface="Angsana New" pitchFamily="18" charset="-34"/>
                <a:cs typeface="Angsana New" pitchFamily="18" charset="-34"/>
              </a:rPr>
              <a:t>Interface </a:t>
            </a:r>
            <a:r>
              <a:rPr lang="th-TH" sz="3600" b="0" dirty="0">
                <a:latin typeface="Angsana New" pitchFamily="18" charset="-34"/>
                <a:cs typeface="Angsana New" pitchFamily="18" charset="-34"/>
              </a:rPr>
              <a:t>และพฤติกรรมของคอมโพ</a:t>
            </a:r>
            <a:r>
              <a:rPr lang="th-TH" sz="3600" b="0" dirty="0" err="1" smtClean="0">
                <a:latin typeface="Angsana New" pitchFamily="18" charset="-34"/>
                <a:cs typeface="Angsana New" pitchFamily="18" charset="-34"/>
              </a:rPr>
              <a:t>เน้นท์</a:t>
            </a:r>
            <a:endParaRPr lang="th-TH" sz="3600" b="0" dirty="0" smtClean="0">
              <a:latin typeface="Angsana New" pitchFamily="18" charset="-34"/>
              <a:cs typeface="Angsana New" pitchFamily="18" charset="-34"/>
            </a:endParaRPr>
          </a:p>
          <a:p>
            <a:pPr marL="0" indent="0" algn="thaiDist">
              <a:buNone/>
            </a:pPr>
            <a:r>
              <a:rPr lang="th-TH" sz="3600" b="0" dirty="0">
                <a:latin typeface="Angsana New" pitchFamily="18" charset="-34"/>
                <a:cs typeface="Angsana New" pitchFamily="18" charset="-34"/>
              </a:rPr>
              <a:t>        </a:t>
            </a:r>
            <a:r>
              <a:rPr lang="en-US" sz="3600" b="0" dirty="0">
                <a:latin typeface="Angsana New" pitchFamily="18" charset="-34"/>
                <a:cs typeface="Angsana New" pitchFamily="18" charset="-34"/>
              </a:rPr>
              <a:t>Pseudo-code and Program Design Language PDL </a:t>
            </a:r>
            <a:r>
              <a:rPr lang="th-TH" sz="3600" b="0" dirty="0">
                <a:latin typeface="Angsana New" pitchFamily="18" charset="-34"/>
                <a:cs typeface="Angsana New" pitchFamily="18" charset="-34"/>
              </a:rPr>
              <a:t>มีลักษณะคล้ายกับการเขียนคำสั่งในโปรแกรม เรียกว่า รหัสเทียม จำลองการทำงานของฟังก์ชัน </a:t>
            </a:r>
            <a:r>
              <a:rPr lang="th-TH" sz="3600" b="0" dirty="0" err="1">
                <a:latin typeface="Angsana New" pitchFamily="18" charset="-34"/>
                <a:cs typeface="Angsana New" pitchFamily="18" charset="-34"/>
              </a:rPr>
              <a:t>โพร</a:t>
            </a:r>
            <a:r>
              <a:rPr lang="th-TH" sz="3600" b="0" dirty="0">
                <a:latin typeface="Angsana New" pitchFamily="18" charset="-34"/>
                <a:cs typeface="Angsana New" pitchFamily="18" charset="-34"/>
              </a:rPr>
              <a:t>ซี</a:t>
            </a:r>
            <a:r>
              <a:rPr lang="th-TH" sz="3600" b="0" dirty="0" err="1">
                <a:latin typeface="Angsana New" pitchFamily="18" charset="-34"/>
                <a:cs typeface="Angsana New" pitchFamily="18" charset="-34"/>
              </a:rPr>
              <a:t>เดอร์</a:t>
            </a:r>
            <a:r>
              <a:rPr lang="th-TH" sz="3600" b="0" dirty="0">
                <a:latin typeface="Angsana New" pitchFamily="18" charset="-34"/>
                <a:cs typeface="Angsana New" pitchFamily="18" charset="-34"/>
              </a:rPr>
              <a:t> หรือเมธอด</a:t>
            </a:r>
            <a:endParaRPr lang="th-TH" sz="3200" b="0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60561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55576" y="692696"/>
            <a:ext cx="7702624" cy="792088"/>
          </a:xfrm>
        </p:spPr>
        <p:txBody>
          <a:bodyPr/>
          <a:lstStyle/>
          <a:p>
            <a:r>
              <a:rPr lang="th-TH" sz="4400" dirty="0">
                <a:solidFill>
                  <a:schemeClr val="tx1"/>
                </a:solidFill>
              </a:rPr>
              <a:t>ความหมายของการออกแบบซอฟต์แวร์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755576" y="1556792"/>
            <a:ext cx="8136904" cy="4539208"/>
          </a:xfrm>
        </p:spPr>
        <p:txBody>
          <a:bodyPr/>
          <a:lstStyle/>
          <a:p>
            <a:r>
              <a:rPr lang="th-TH" sz="4000" b="1" dirty="0" smtClean="0"/>
              <a:t>ด้านวิศวกรรมซอฟต์แวร์</a:t>
            </a:r>
          </a:p>
          <a:p>
            <a:pPr lvl="1"/>
            <a:r>
              <a:rPr lang="th-TH" sz="3600" dirty="0" smtClean="0"/>
              <a:t>มุ่งเน้นการผลิตซอฟต์แวร์เป็นหลัก </a:t>
            </a:r>
          </a:p>
          <a:p>
            <a:pPr lvl="1"/>
            <a:r>
              <a:rPr lang="th-TH" sz="3600" dirty="0" smtClean="0"/>
              <a:t>งานออกแบบซอฟต์แวร์เป็นหัวใจของกระบวนการผลิต  </a:t>
            </a:r>
            <a:r>
              <a:rPr lang="th-TH" sz="3600" dirty="0"/>
              <a:t> </a:t>
            </a:r>
            <a:br>
              <a:rPr lang="th-TH" sz="3600" dirty="0"/>
            </a:br>
            <a:endParaRPr lang="th-TH" sz="3600" dirty="0"/>
          </a:p>
        </p:txBody>
      </p:sp>
    </p:spTree>
    <p:extLst>
      <p:ext uri="{BB962C8B-B14F-4D97-AF65-F5344CB8AC3E}">
        <p14:creationId xmlns:p14="http://schemas.microsoft.com/office/powerpoint/2010/main" val="137775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827584" y="1556792"/>
            <a:ext cx="8135888" cy="4567808"/>
          </a:xfrm>
        </p:spPr>
        <p:txBody>
          <a:bodyPr/>
          <a:lstStyle/>
          <a:p>
            <a:pPr algn="thaiDist"/>
            <a:r>
              <a:rPr lang="th-TH" sz="3200" b="0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การออกแบบซอฟต์แวร์ </a:t>
            </a:r>
            <a:r>
              <a:rPr lang="th-TH" sz="3200" b="0" dirty="0" smtClean="0">
                <a:latin typeface="Angsana New" pitchFamily="18" charset="-34"/>
                <a:cs typeface="Angsana New" pitchFamily="18" charset="-34"/>
              </a:rPr>
              <a:t>หมายถึง กระบวนการกำหนดสถาปัตยกรรม ส่วนประกอบ ส่วนประสาน และลักษณะด้านอื่น ๆ ของระบบหรือส่วนประกอบของระบบ</a:t>
            </a:r>
          </a:p>
          <a:p>
            <a:pPr algn="thaiDist"/>
            <a:r>
              <a:rPr lang="th-TH" sz="3200" b="0" dirty="0" smtClean="0">
                <a:latin typeface="Angsana New" pitchFamily="18" charset="-34"/>
                <a:cs typeface="Angsana New" pitchFamily="18" charset="-34"/>
              </a:rPr>
              <a:t>การออกแบบซอฟต์แวร์ ยังรวมถึงสิ่งที่ได้จากการออกแบบ ซึ่งก็คือ แบบจำลองของการออกแบบ (</a:t>
            </a:r>
            <a:r>
              <a:rPr lang="en-US" sz="3200" b="0" dirty="0" smtClean="0">
                <a:latin typeface="Angsana New" pitchFamily="18" charset="-34"/>
                <a:cs typeface="Angsana New" pitchFamily="18" charset="-34"/>
              </a:rPr>
              <a:t>Design Model</a:t>
            </a:r>
            <a:r>
              <a:rPr lang="th-TH" sz="3200" b="0" dirty="0" smtClean="0">
                <a:latin typeface="Angsana New" pitchFamily="18" charset="-34"/>
                <a:cs typeface="Angsana New" pitchFamily="18" charset="-34"/>
              </a:rPr>
              <a:t>) </a:t>
            </a:r>
            <a:endParaRPr lang="en-US" sz="3200" b="0" dirty="0" smtClean="0">
              <a:latin typeface="Angsana New" pitchFamily="18" charset="-34"/>
              <a:cs typeface="Angsana New" pitchFamily="18" charset="-34"/>
            </a:endParaRPr>
          </a:p>
          <a:p>
            <a:pPr algn="thaiDist"/>
            <a:r>
              <a:rPr lang="th-TH" sz="3200" b="0" dirty="0" smtClean="0">
                <a:latin typeface="Angsana New" pitchFamily="18" charset="-34"/>
                <a:cs typeface="Angsana New" pitchFamily="18" charset="-34"/>
              </a:rPr>
              <a:t>กระบวนการออกแบบซอฟต์แวร์แบ่งออกเป็น </a:t>
            </a:r>
            <a:r>
              <a:rPr lang="en-US" sz="3200" b="0" dirty="0" smtClean="0">
                <a:latin typeface="Angsana New" pitchFamily="18" charset="-34"/>
                <a:cs typeface="Angsana New" pitchFamily="18" charset="-34"/>
              </a:rPr>
              <a:t>2 </a:t>
            </a:r>
            <a:r>
              <a:rPr lang="th-TH" sz="3200" b="0" dirty="0" smtClean="0">
                <a:latin typeface="Angsana New" pitchFamily="18" charset="-34"/>
                <a:cs typeface="Angsana New" pitchFamily="18" charset="-34"/>
              </a:rPr>
              <a:t>ระดับ ได้แก่</a:t>
            </a:r>
          </a:p>
          <a:p>
            <a:pPr lvl="1" algn="thaiDist"/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การออกแบบเชิงสถาปัตยกรรม (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Architectural Design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)</a:t>
            </a:r>
          </a:p>
          <a:p>
            <a:pPr lvl="1" algn="thaiDist"/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การออกแบบในรายละเอียด (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Detailed Design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)</a:t>
            </a:r>
            <a:endParaRPr lang="th-TH" sz="32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ชื่อเรื่อง 1"/>
          <p:cNvSpPr>
            <a:spLocks noGrp="1"/>
          </p:cNvSpPr>
          <p:nvPr>
            <p:ph type="title"/>
          </p:nvPr>
        </p:nvSpPr>
        <p:spPr>
          <a:xfrm>
            <a:off x="755576" y="836712"/>
            <a:ext cx="6264696" cy="563563"/>
          </a:xfrm>
        </p:spPr>
        <p:txBody>
          <a:bodyPr/>
          <a:lstStyle/>
          <a:p>
            <a:r>
              <a:rPr lang="th-TH" sz="4400" b="1" dirty="0" smtClean="0">
                <a:solidFill>
                  <a:schemeClr val="tx1"/>
                </a:solidFill>
              </a:rPr>
              <a:t>สรุป</a:t>
            </a:r>
            <a:endParaRPr lang="th-TH" sz="4400" b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95650955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755576" y="1556792"/>
            <a:ext cx="8207896" cy="4567808"/>
          </a:xfrm>
        </p:spPr>
        <p:txBody>
          <a:bodyPr/>
          <a:lstStyle/>
          <a:p>
            <a:pPr algn="thaiDist"/>
            <a:r>
              <a:rPr lang="th-TH" b="0" dirty="0" smtClean="0">
                <a:latin typeface="Angsana New" pitchFamily="18" charset="-34"/>
                <a:cs typeface="Angsana New" pitchFamily="18" charset="-34"/>
              </a:rPr>
              <a:t>การออกแบบเชิงสถาปัตยกรรม เป็นการแสดงโครงสร้างของระบบหรือซอฟต์แวร์ในระดับบน เพื่อแสดงให้เห็นส่วนประกอบต่าง ๆ ของซอฟต์แวร์</a:t>
            </a:r>
          </a:p>
          <a:p>
            <a:pPr algn="thaiDist"/>
            <a:r>
              <a:rPr lang="th-TH" b="0" dirty="0" smtClean="0">
                <a:latin typeface="Angsana New" pitchFamily="18" charset="-34"/>
                <a:cs typeface="Angsana New" pitchFamily="18" charset="-34"/>
              </a:rPr>
              <a:t>การออกแบบในรายละเอียด เป็นการอธิบายรายละเอียดของแต่ละส่วนประกอบของซอฟต์แวร์ เพื่อเอื้ออำนวยต่อการเขียนโปรแกรม</a:t>
            </a:r>
          </a:p>
          <a:p>
            <a:pPr algn="thaiDist"/>
            <a:r>
              <a:rPr lang="th-TH" b="0" dirty="0" smtClean="0">
                <a:latin typeface="Angsana New" pitchFamily="18" charset="-34"/>
                <a:cs typeface="Angsana New" pitchFamily="18" charset="-34"/>
              </a:rPr>
              <a:t>สถาปัตยกรรมซอฟต์แวร์ (</a:t>
            </a:r>
            <a:r>
              <a:rPr lang="en-US" b="0" dirty="0" smtClean="0">
                <a:latin typeface="Angsana New" pitchFamily="18" charset="-34"/>
                <a:cs typeface="Angsana New" pitchFamily="18" charset="-34"/>
              </a:rPr>
              <a:t>Software Architecture) </a:t>
            </a:r>
            <a:r>
              <a:rPr lang="th-TH" b="0" dirty="0" smtClean="0">
                <a:latin typeface="Angsana New" pitchFamily="18" charset="-34"/>
                <a:cs typeface="Angsana New" pitchFamily="18" charset="-34"/>
              </a:rPr>
              <a:t>หมายถึง การแสดงให้เห็นถึงระบบย่อยและส่วนประกอบของซอฟต์แวร์  รวมถึงความสัมพันธ์ระหว่างระบบย่อยและส่วนประกอบเหล่านั้น</a:t>
            </a:r>
          </a:p>
          <a:p>
            <a:pPr algn="thaiDist"/>
            <a:r>
              <a:rPr lang="th-TH" b="0" dirty="0" smtClean="0">
                <a:latin typeface="Angsana New" pitchFamily="18" charset="-34"/>
                <a:cs typeface="Angsana New" pitchFamily="18" charset="-34"/>
              </a:rPr>
              <a:t>สถาปัตยกรรมซอฟต์แวร์เป็นส่วนที่พยายามกำหนดโครงสร้างภายในของซอฟต์แวร์ </a:t>
            </a:r>
            <a:endParaRPr lang="th-TH" b="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ชื่อเรื่อง 1"/>
          <p:cNvSpPr>
            <a:spLocks noGrp="1"/>
          </p:cNvSpPr>
          <p:nvPr>
            <p:ph type="title"/>
          </p:nvPr>
        </p:nvSpPr>
        <p:spPr>
          <a:xfrm>
            <a:off x="755576" y="836712"/>
            <a:ext cx="6264696" cy="563563"/>
          </a:xfrm>
        </p:spPr>
        <p:txBody>
          <a:bodyPr/>
          <a:lstStyle/>
          <a:p>
            <a:r>
              <a:rPr lang="th-TH" sz="4400" b="1" dirty="0" smtClean="0">
                <a:solidFill>
                  <a:schemeClr val="tx1"/>
                </a:solidFill>
              </a:rPr>
              <a:t>สรุป</a:t>
            </a:r>
            <a:endParaRPr lang="th-TH" sz="4400" b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43613373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827584" y="1556792"/>
            <a:ext cx="8135888" cy="4567808"/>
          </a:xfrm>
        </p:spPr>
        <p:txBody>
          <a:bodyPr/>
          <a:lstStyle/>
          <a:p>
            <a:r>
              <a:rPr lang="th-TH" b="0" dirty="0" smtClean="0">
                <a:latin typeface="Angsana New" pitchFamily="18" charset="-34"/>
                <a:cs typeface="Angsana New" pitchFamily="18" charset="-34"/>
              </a:rPr>
              <a:t>เมื่อเลือกรูปแบบของสถาปัตยกรรมแล้ว การออกแบบในรายละเอียดจะต้องคำนึงถึงสถาปัตยกรรมที่เลือกใช้</a:t>
            </a:r>
          </a:p>
          <a:p>
            <a:r>
              <a:rPr lang="th-TH" b="0" dirty="0" smtClean="0">
                <a:latin typeface="Angsana New" pitchFamily="18" charset="-34"/>
                <a:cs typeface="Angsana New" pitchFamily="18" charset="-34"/>
              </a:rPr>
              <a:t>แนวคิดการออกแบบ</a:t>
            </a:r>
          </a:p>
          <a:p>
            <a:pPr lvl="1"/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การคิดแบบนามธรรม (</a:t>
            </a: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Abstraction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)</a:t>
            </a:r>
          </a:p>
          <a:p>
            <a:pPr lvl="1"/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การแบ่งระบบ (</a:t>
            </a: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Modularity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)</a:t>
            </a:r>
          </a:p>
          <a:p>
            <a:pPr lvl="1"/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การซ่อนรายละเอียด (</a:t>
            </a: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Information Hiding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)</a:t>
            </a:r>
          </a:p>
          <a:p>
            <a:pPr lvl="1"/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ความเป็นอิสระต่อกันในการทำงาน (</a:t>
            </a: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Functional Independent)</a:t>
            </a:r>
          </a:p>
          <a:p>
            <a:pPr lvl="1"/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การกลั่นกรอง (</a:t>
            </a: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Refinement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)</a:t>
            </a:r>
          </a:p>
          <a:p>
            <a:pPr lvl="1"/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การปรับโครงสร้าง (</a:t>
            </a: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Refactoring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)</a:t>
            </a:r>
            <a:endParaRPr lang="th-TH" sz="28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ชื่อเรื่อง 1"/>
          <p:cNvSpPr>
            <a:spLocks noGrp="1"/>
          </p:cNvSpPr>
          <p:nvPr>
            <p:ph type="title"/>
          </p:nvPr>
        </p:nvSpPr>
        <p:spPr>
          <a:xfrm>
            <a:off x="755576" y="836712"/>
            <a:ext cx="6264696" cy="563563"/>
          </a:xfrm>
        </p:spPr>
        <p:txBody>
          <a:bodyPr/>
          <a:lstStyle/>
          <a:p>
            <a:r>
              <a:rPr lang="th-TH" sz="4400" b="1" dirty="0" smtClean="0">
                <a:solidFill>
                  <a:schemeClr val="tx1"/>
                </a:solidFill>
              </a:rPr>
              <a:t>สรุป</a:t>
            </a:r>
            <a:endParaRPr lang="th-TH" sz="4400" b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27379544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55576" y="836712"/>
            <a:ext cx="6264696" cy="563563"/>
          </a:xfrm>
        </p:spPr>
        <p:txBody>
          <a:bodyPr/>
          <a:lstStyle/>
          <a:p>
            <a:r>
              <a:rPr lang="th-TH" sz="4400" b="1" dirty="0" smtClean="0">
                <a:solidFill>
                  <a:schemeClr val="tx1"/>
                </a:solidFill>
              </a:rPr>
              <a:t>สรุป</a:t>
            </a:r>
            <a:endParaRPr lang="th-TH" sz="4400" b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755576" y="1556792"/>
            <a:ext cx="8207896" cy="4567808"/>
          </a:xfrm>
        </p:spPr>
        <p:txBody>
          <a:bodyPr/>
          <a:lstStyle/>
          <a:p>
            <a:r>
              <a:rPr lang="th-TH" sz="3200" b="0" dirty="0" smtClean="0">
                <a:latin typeface="Angsana New" pitchFamily="18" charset="-34"/>
                <a:cs typeface="Angsana New" pitchFamily="18" charset="-34"/>
              </a:rPr>
              <a:t>แนวคิดถูกพัฒนาขึ้น เพื่องานวิศวกรรมซอฟต์แวร์  </a:t>
            </a:r>
          </a:p>
          <a:p>
            <a:pPr lvl="1"/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ช่วยให้ระบบการผลิตซอฟต์แวร์รวดเร็ว</a:t>
            </a:r>
          </a:p>
          <a:p>
            <a:pPr lvl="1"/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มีประสิทธิภาพ</a:t>
            </a:r>
          </a:p>
          <a:p>
            <a:pPr lvl="1"/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เพื่อคุณภาพที่ดีของซอฟต์แวร์ (สิ่งที่สำคัญที่สุด)</a:t>
            </a:r>
          </a:p>
          <a:p>
            <a:r>
              <a:rPr lang="th-TH" sz="3200" b="0" dirty="0" smtClean="0">
                <a:latin typeface="Angsana New" pitchFamily="18" charset="-34"/>
                <a:cs typeface="Angsana New" pitchFamily="18" charset="-34"/>
              </a:rPr>
              <a:t>ในระยะการออกแบบต้องมีการจัดการด้านคุณภาพ</a:t>
            </a:r>
          </a:p>
          <a:p>
            <a:pPr lvl="1"/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การวิเคราะห์และประเมินคุณภาพ</a:t>
            </a:r>
          </a:p>
          <a:p>
            <a:pPr lvl="1"/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การวัดคุณภาพ</a:t>
            </a:r>
          </a:p>
          <a:p>
            <a:pPr lvl="1"/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การปรับปรุงการออกแบบให้มีคุณภาพอย่างต่อเนื่อง</a:t>
            </a:r>
            <a:endParaRPr lang="th-TH" sz="3200" dirty="0">
              <a:latin typeface="Angsana New" pitchFamily="18" charset="-34"/>
              <a:cs typeface="Angsana New" pitchFamily="18" charset="-34"/>
            </a:endParaRPr>
          </a:p>
          <a:p>
            <a:pPr lvl="1"/>
            <a:endParaRPr lang="th-TH" sz="3200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2455814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3960440" cy="720080"/>
          </a:xfrm>
        </p:spPr>
        <p:txBody>
          <a:bodyPr/>
          <a:lstStyle/>
          <a:p>
            <a:r>
              <a:rPr lang="th-TH" sz="44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แบบทดสอบที่ 10</a:t>
            </a:r>
            <a:endParaRPr lang="th-TH" sz="44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755576" y="1556792"/>
            <a:ext cx="8207896" cy="4567808"/>
          </a:xfrm>
        </p:spPr>
        <p:txBody>
          <a:bodyPr/>
          <a:lstStyle/>
          <a:p>
            <a:pPr marL="0" indent="0" algn="thaiDist">
              <a:buNone/>
            </a:pPr>
            <a:r>
              <a:rPr lang="th-TH" b="0" dirty="0" smtClean="0">
                <a:latin typeface="Angsana New" pitchFamily="18" charset="-34"/>
                <a:cs typeface="Angsana New" pitchFamily="18" charset="-34"/>
              </a:rPr>
              <a:t>1. จงอธิบาย การออกแบบซอฟต์แวร์ (</a:t>
            </a:r>
            <a:r>
              <a:rPr lang="en-US" b="0" dirty="0" smtClean="0">
                <a:latin typeface="Angsana New" pitchFamily="18" charset="-34"/>
                <a:cs typeface="Angsana New" pitchFamily="18" charset="-34"/>
              </a:rPr>
              <a:t>Software Design) </a:t>
            </a:r>
            <a:r>
              <a:rPr lang="th-TH" b="0" dirty="0" smtClean="0">
                <a:latin typeface="Angsana New" pitchFamily="18" charset="-34"/>
                <a:cs typeface="Angsana New" pitchFamily="18" charset="-34"/>
              </a:rPr>
              <a:t>หมายถึงอะไร</a:t>
            </a:r>
          </a:p>
          <a:p>
            <a:pPr marL="0" indent="0" algn="thaiDist">
              <a:buNone/>
            </a:pPr>
            <a:r>
              <a:rPr lang="th-TH" b="0" dirty="0" smtClean="0">
                <a:latin typeface="Angsana New" pitchFamily="18" charset="-34"/>
                <a:cs typeface="Angsana New" pitchFamily="18" charset="-34"/>
              </a:rPr>
              <a:t>2. ระบบที่ดีต้องมีคุณสมบัติอย่างไร </a:t>
            </a:r>
          </a:p>
          <a:p>
            <a:pPr marL="0" indent="0" algn="thaiDist">
              <a:buNone/>
            </a:pPr>
            <a:r>
              <a:rPr lang="th-TH" b="0" dirty="0" smtClean="0">
                <a:latin typeface="Angsana New" pitchFamily="18" charset="-34"/>
                <a:cs typeface="Angsana New" pitchFamily="18" charset="-34"/>
              </a:rPr>
              <a:t>3. จงอธิบายความแตกต่างระหว่างการออกแบบเชิงสถาปัตยกรรม (</a:t>
            </a:r>
            <a:r>
              <a:rPr lang="en-US" b="0" dirty="0" smtClean="0">
                <a:latin typeface="Angsana New" pitchFamily="18" charset="-34"/>
                <a:cs typeface="Angsana New" pitchFamily="18" charset="-34"/>
              </a:rPr>
              <a:t>Architectural Design)</a:t>
            </a:r>
            <a:r>
              <a:rPr lang="th-TH" b="0" dirty="0" smtClean="0">
                <a:latin typeface="Angsana New" pitchFamily="18" charset="-34"/>
                <a:cs typeface="Angsana New" pitchFamily="18" charset="-34"/>
              </a:rPr>
              <a:t> และการออกแบบในรายละเอียด (</a:t>
            </a:r>
            <a:r>
              <a:rPr lang="en-US" b="0" dirty="0" smtClean="0">
                <a:latin typeface="Angsana New" pitchFamily="18" charset="-34"/>
                <a:cs typeface="Angsana New" pitchFamily="18" charset="-34"/>
              </a:rPr>
              <a:t>Detail Design)</a:t>
            </a:r>
          </a:p>
          <a:p>
            <a:pPr marL="0" indent="0" algn="thaiDist">
              <a:buNone/>
            </a:pPr>
            <a:r>
              <a:rPr lang="en-US" b="0" dirty="0" smtClean="0">
                <a:latin typeface="Angsana New" pitchFamily="18" charset="-34"/>
                <a:cs typeface="Angsana New" pitchFamily="18" charset="-34"/>
              </a:rPr>
              <a:t>4. </a:t>
            </a:r>
            <a:r>
              <a:rPr lang="th-TH" b="0" dirty="0" smtClean="0">
                <a:latin typeface="Angsana New" pitchFamily="18" charset="-34"/>
                <a:cs typeface="Angsana New" pitchFamily="18" charset="-34"/>
              </a:rPr>
              <a:t>จงอธิยายความหมายของสถาปัตยกรรมซอฟต์แวร์ (</a:t>
            </a:r>
            <a:r>
              <a:rPr lang="en-US" b="0" dirty="0" smtClean="0">
                <a:latin typeface="Angsana New" pitchFamily="18" charset="-34"/>
                <a:cs typeface="Angsana New" pitchFamily="18" charset="-34"/>
              </a:rPr>
              <a:t>Software Architecture)</a:t>
            </a:r>
          </a:p>
          <a:p>
            <a:pPr marL="0" indent="0" algn="thaiDist">
              <a:buNone/>
            </a:pPr>
            <a:r>
              <a:rPr lang="en-US" b="0" dirty="0" smtClean="0">
                <a:latin typeface="Angsana New" pitchFamily="18" charset="-34"/>
                <a:cs typeface="Angsana New" pitchFamily="18" charset="-34"/>
              </a:rPr>
              <a:t>5. </a:t>
            </a:r>
            <a:r>
              <a:rPr lang="th-TH" b="0" dirty="0" smtClean="0">
                <a:latin typeface="Angsana New" pitchFamily="18" charset="-34"/>
                <a:cs typeface="Angsana New" pitchFamily="18" charset="-34"/>
              </a:rPr>
              <a:t>จงอธิยายความหมายของรูปแบบสถาปัตยกรรม </a:t>
            </a:r>
          </a:p>
          <a:p>
            <a:pPr marL="0" indent="0" algn="thaiDist">
              <a:buNone/>
            </a:pPr>
            <a:r>
              <a:rPr lang="th-TH" b="0" dirty="0" smtClean="0">
                <a:latin typeface="Angsana New" pitchFamily="18" charset="-34"/>
                <a:cs typeface="Angsana New" pitchFamily="18" charset="-34"/>
              </a:rPr>
              <a:t>6. รูปแบบสถาปัตยกรรม แบ่งได้เป็นกี่ประเภทอะไรบ้าง จงอธิบาย</a:t>
            </a:r>
          </a:p>
          <a:p>
            <a:pPr marL="0" indent="0" algn="thaiDist">
              <a:buNone/>
            </a:pPr>
            <a:r>
              <a:rPr lang="th-TH" b="0" dirty="0" smtClean="0">
                <a:latin typeface="Angsana New" pitchFamily="18" charset="-34"/>
                <a:cs typeface="Angsana New" pitchFamily="18" charset="-34"/>
              </a:rPr>
              <a:t>7. จงอธิยายความหมายของแบบแผน (</a:t>
            </a:r>
            <a:r>
              <a:rPr lang="en-US" b="0" dirty="0" smtClean="0">
                <a:latin typeface="Angsana New" pitchFamily="18" charset="-34"/>
                <a:cs typeface="Angsana New" pitchFamily="18" charset="-34"/>
              </a:rPr>
              <a:t>Patten) </a:t>
            </a:r>
            <a:endParaRPr lang="th-TH" b="0" dirty="0" smtClean="0">
              <a:latin typeface="Angsana New" pitchFamily="18" charset="-34"/>
              <a:cs typeface="Angsana New" pitchFamily="18" charset="-34"/>
            </a:endParaRPr>
          </a:p>
          <a:p>
            <a:pPr marL="0" indent="0" algn="thaiDist">
              <a:buNone/>
            </a:pPr>
            <a:endParaRPr lang="th-TH" b="0" dirty="0" smtClean="0">
              <a:latin typeface="Angsana New" pitchFamily="18" charset="-34"/>
              <a:cs typeface="Angsana New" pitchFamily="18" charset="-34"/>
            </a:endParaRPr>
          </a:p>
          <a:p>
            <a:pPr marL="0" indent="0" algn="thaiDist">
              <a:buNone/>
            </a:pPr>
            <a:endParaRPr lang="th-TH" b="0" dirty="0">
              <a:latin typeface="Angsana New" pitchFamily="18" charset="-34"/>
              <a:cs typeface="Angsana New" pitchFamily="18" charset="-34"/>
            </a:endParaRPr>
          </a:p>
          <a:p>
            <a:pPr marL="457200" lvl="1" indent="0" algn="thaiDist">
              <a:buNone/>
            </a:pPr>
            <a:endParaRPr lang="th-TH" sz="2800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7077821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55576" y="836712"/>
            <a:ext cx="6624736" cy="563563"/>
          </a:xfrm>
        </p:spPr>
        <p:txBody>
          <a:bodyPr/>
          <a:lstStyle/>
          <a:p>
            <a:r>
              <a:rPr lang="th-TH" sz="44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แบบทดสอบที่ 10</a:t>
            </a:r>
            <a:endParaRPr lang="th-TH" sz="44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827584" y="1556792"/>
            <a:ext cx="8135888" cy="4567808"/>
          </a:xfrm>
        </p:spPr>
        <p:txBody>
          <a:bodyPr/>
          <a:lstStyle/>
          <a:p>
            <a:pPr marL="0" indent="0" algn="thaiDist">
              <a:buNone/>
            </a:pP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8. Design Pattern  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แบ่งได้เป็นกี่กลุ่ม และแต่ละกลุ่มประกอบด้วย </a:t>
            </a: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Pattern 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อะไรบ้าง</a:t>
            </a:r>
          </a:p>
          <a:p>
            <a:pPr marL="0" indent="0" algn="thaiDist">
              <a:buNone/>
            </a:pP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9. จงอธิบายเกณฑ์คุณภาพ (</a:t>
            </a: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Quality Attribute) 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ที่ใช้เป็นเป้าหมายในการออกแบบซอฟต์แวร์มีอะไรบ้าง</a:t>
            </a:r>
          </a:p>
          <a:p>
            <a:pPr marL="0" indent="0" algn="thaiDist">
              <a:buNone/>
            </a:pP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10. การวิเคราะห์และประเมินคุณภาพประกอบด้วยกิจกรรมอะไรบ้าง</a:t>
            </a:r>
          </a:p>
          <a:p>
            <a:pPr marL="0" indent="0" algn="thaiDist">
              <a:buNone/>
            </a:pP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11. การวัดคุณภาพของการออกแบบซอฟต์แวร์จะแบ่งออกเป็นกี่ประเภท อะไรบ้าง จงอธิบาย</a:t>
            </a:r>
          </a:p>
          <a:p>
            <a:pPr marL="0" indent="0" algn="thaiDist">
              <a:buNone/>
            </a:pP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12. จงอธิบายแนวทางสำหรับการออกแบบซอฟต์แวร์ เพื่อนำไปสู่การออกแบบที่ดี</a:t>
            </a:r>
          </a:p>
          <a:p>
            <a:pPr marL="0" indent="0" algn="thaiDist">
              <a:buNone/>
            </a:pPr>
            <a:endParaRPr lang="th-TH" b="1" dirty="0">
              <a:latin typeface="Angsana New" pitchFamily="18" charset="-34"/>
              <a:cs typeface="Angsana New" pitchFamily="18" charset="-34"/>
            </a:endParaRPr>
          </a:p>
          <a:p>
            <a:pPr marL="457200" lvl="1" indent="0" algn="thaiDist">
              <a:buNone/>
            </a:pPr>
            <a:endParaRPr lang="th-TH" sz="2800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1136891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55576" y="836712"/>
            <a:ext cx="8280920" cy="563563"/>
          </a:xfrm>
        </p:spPr>
        <p:txBody>
          <a:bodyPr/>
          <a:lstStyle/>
          <a:p>
            <a:r>
              <a:rPr lang="th-TH" sz="44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แบบทดสอบที่ 10</a:t>
            </a:r>
            <a:endParaRPr lang="th-TH" sz="44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755576" y="1556792"/>
            <a:ext cx="8280920" cy="4567808"/>
          </a:xfrm>
        </p:spPr>
        <p:txBody>
          <a:bodyPr/>
          <a:lstStyle/>
          <a:p>
            <a:pPr marL="0" indent="0" algn="thaiDist">
              <a:buNone/>
            </a:pPr>
            <a:r>
              <a:rPr lang="th-TH" b="0" dirty="0" smtClean="0">
                <a:latin typeface="Angsana New" pitchFamily="18" charset="-34"/>
                <a:cs typeface="Angsana New" pitchFamily="18" charset="-34"/>
              </a:rPr>
              <a:t>13. จงอธิบายแนวคิดในการออกแบบซอฟต์แวร์มีอะไรบ้าง</a:t>
            </a:r>
          </a:p>
          <a:p>
            <a:pPr marL="0" indent="0" algn="thaiDist">
              <a:buNone/>
            </a:pPr>
            <a:r>
              <a:rPr lang="th-TH" b="0" dirty="0" smtClean="0">
                <a:latin typeface="Angsana New" pitchFamily="18" charset="-34"/>
                <a:cs typeface="Angsana New" pitchFamily="18" charset="-34"/>
              </a:rPr>
              <a:t>14. จงอธิบายข้อแตกต่างระหว่าง</a:t>
            </a:r>
            <a:r>
              <a:rPr lang="th-TH" b="0" dirty="0" smtClean="0"/>
              <a:t>กลยุทธ์และระเบียบวิธีของการออกแบบซอฟต์แวร์</a:t>
            </a:r>
            <a:endParaRPr lang="th-TH" b="0" dirty="0" smtClean="0">
              <a:latin typeface="Angsana New" pitchFamily="18" charset="-34"/>
              <a:cs typeface="Angsana New" pitchFamily="18" charset="-34"/>
            </a:endParaRPr>
          </a:p>
          <a:p>
            <a:pPr marL="0" indent="0" algn="thaiDist">
              <a:buNone/>
            </a:pPr>
            <a:endParaRPr lang="th-TH" b="0" dirty="0">
              <a:latin typeface="Angsana New" pitchFamily="18" charset="-34"/>
              <a:cs typeface="Angsana New" pitchFamily="18" charset="-34"/>
            </a:endParaRPr>
          </a:p>
          <a:p>
            <a:pPr marL="457200" lvl="1" indent="0" algn="thaiDist">
              <a:buNone/>
            </a:pPr>
            <a:endParaRPr lang="th-TH" sz="2800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9325921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09800"/>
            <a:ext cx="7772400" cy="1143000"/>
          </a:xfrm>
          <a:noFill/>
          <a:ln/>
        </p:spPr>
        <p:txBody>
          <a:bodyPr/>
          <a:lstStyle/>
          <a:p>
            <a:r>
              <a:rPr lang="en-US" altLang="th-TH" sz="3200" b="1" dirty="0" smtClean="0"/>
              <a:t>Chapter 10: The End</a:t>
            </a:r>
            <a:r>
              <a:rPr lang="th-TH" altLang="th-TH" sz="3200" b="1" dirty="0" smtClean="0"/>
              <a:t> (</a:t>
            </a:r>
            <a:r>
              <a:rPr lang="en-US" altLang="th-TH" sz="3200" b="1" dirty="0" smtClean="0"/>
              <a:t>Any Question?</a:t>
            </a:r>
            <a:r>
              <a:rPr lang="th-TH" altLang="th-TH" sz="3200" b="1" dirty="0" smtClean="0"/>
              <a:t>)</a:t>
            </a:r>
            <a:endParaRPr lang="th-TH" altLang="th-TH" sz="3200" b="1" dirty="0"/>
          </a:p>
        </p:txBody>
      </p:sp>
    </p:spTree>
    <p:extLst>
      <p:ext uri="{BB962C8B-B14F-4D97-AF65-F5344CB8AC3E}">
        <p14:creationId xmlns:p14="http://schemas.microsoft.com/office/powerpoint/2010/main" val="2403844350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400" dirty="0">
                <a:solidFill>
                  <a:schemeClr val="tx1"/>
                </a:solidFill>
              </a:rPr>
              <a:t>ความหมายของการออกแบบซอฟต์แวร์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755576" y="1628800"/>
            <a:ext cx="7992888" cy="4467200"/>
          </a:xfrm>
        </p:spPr>
        <p:txBody>
          <a:bodyPr/>
          <a:lstStyle/>
          <a:p>
            <a:r>
              <a:rPr lang="th-TH" sz="3600" b="0" dirty="0" smtClean="0">
                <a:latin typeface="Angsana New" pitchFamily="18" charset="-34"/>
                <a:cs typeface="Angsana New" pitchFamily="18" charset="-34"/>
              </a:rPr>
              <a:t>การ</a:t>
            </a:r>
            <a:r>
              <a:rPr lang="th-TH" sz="3600" b="0" dirty="0">
                <a:latin typeface="Angsana New" pitchFamily="18" charset="-34"/>
                <a:cs typeface="Angsana New" pitchFamily="18" charset="-34"/>
              </a:rPr>
              <a:t>ออกแบบซอฟต์แวร์ (</a:t>
            </a:r>
            <a:r>
              <a:rPr lang="en-US" sz="3600" b="0" dirty="0">
                <a:latin typeface="Angsana New" pitchFamily="18" charset="-34"/>
                <a:cs typeface="Angsana New" pitchFamily="18" charset="-34"/>
              </a:rPr>
              <a:t>Software Design) </a:t>
            </a:r>
            <a:r>
              <a:rPr lang="th-TH" sz="3600" b="0" dirty="0">
                <a:latin typeface="Angsana New" pitchFamily="18" charset="-34"/>
                <a:cs typeface="Angsana New" pitchFamily="18" charset="-34"/>
              </a:rPr>
              <a:t>คือกระบวนการกำหนดสถาปัตยกรรม ส่วนประกอบ ส่วนประสาน และลักษณะด้านอื่นๆ ของระบบหรือส่วนประกอบของ</a:t>
            </a:r>
            <a:r>
              <a:rPr lang="th-TH" sz="3600" b="0" dirty="0" smtClean="0">
                <a:latin typeface="Angsana New" pitchFamily="18" charset="-34"/>
                <a:cs typeface="Angsana New" pitchFamily="18" charset="-34"/>
              </a:rPr>
              <a:t>ระบบ</a:t>
            </a:r>
          </a:p>
          <a:p>
            <a:r>
              <a:rPr lang="th-TH" sz="3600" b="0" dirty="0" smtClean="0">
                <a:latin typeface="Angsana New" pitchFamily="18" charset="-34"/>
                <a:cs typeface="Angsana New" pitchFamily="18" charset="-34"/>
              </a:rPr>
              <a:t>โดย</a:t>
            </a:r>
            <a:r>
              <a:rPr lang="th-TH" sz="3600" b="0" dirty="0">
                <a:latin typeface="Angsana New" pitchFamily="18" charset="-34"/>
                <a:cs typeface="Angsana New" pitchFamily="18" charset="-34"/>
              </a:rPr>
              <a:t>การออกแบบซอฟต์แวร์ยังมีความหมายรวมถึงสิ่งที่ได้จากการออกแบบ ซึ่งก็คือ แบบจำลองของการออกแบบ </a:t>
            </a:r>
            <a:r>
              <a:rPr lang="th-TH" sz="3600" b="0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sz="3600" b="0" dirty="0" smtClean="0">
                <a:latin typeface="Angsana New" pitchFamily="18" charset="-34"/>
                <a:cs typeface="Angsana New" pitchFamily="18" charset="-34"/>
              </a:rPr>
              <a:t>Design Model) (IEEE610-12, 1990)</a:t>
            </a:r>
            <a:endParaRPr lang="th-TH" sz="3600" b="0" dirty="0" smtClean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th-TH" b="0" dirty="0"/>
              <a:t/>
            </a:r>
            <a:br>
              <a:rPr lang="th-TH" b="0" dirty="0"/>
            </a:br>
            <a:endParaRPr lang="th-TH" b="0" dirty="0"/>
          </a:p>
        </p:txBody>
      </p:sp>
    </p:spTree>
    <p:extLst>
      <p:ext uri="{BB962C8B-B14F-4D97-AF65-F5344CB8AC3E}">
        <p14:creationId xmlns:p14="http://schemas.microsoft.com/office/powerpoint/2010/main" val="149814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400" dirty="0">
                <a:solidFill>
                  <a:schemeClr val="tx1"/>
                </a:solidFill>
              </a:rPr>
              <a:t>ความหมายของการออกแบบซอฟต์แวร์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827584" y="1556792"/>
            <a:ext cx="7920880" cy="4539208"/>
          </a:xfrm>
        </p:spPr>
        <p:txBody>
          <a:bodyPr/>
          <a:lstStyle/>
          <a:p>
            <a:pPr algn="thaiDist"/>
            <a:r>
              <a:rPr lang="th-TH" sz="3600" b="0" dirty="0" smtClean="0">
                <a:latin typeface="Angsana New" pitchFamily="18" charset="-34"/>
                <a:cs typeface="Angsana New" pitchFamily="18" charset="-34"/>
              </a:rPr>
              <a:t>ในทาง</a:t>
            </a:r>
            <a:r>
              <a:rPr lang="th-TH" sz="3600" b="0" dirty="0">
                <a:latin typeface="Angsana New" pitchFamily="18" charset="-34"/>
                <a:cs typeface="Angsana New" pitchFamily="18" charset="-34"/>
              </a:rPr>
              <a:t>วิศวกรรมซอฟต์แวร์แล้วการนำความรู้ด้านวิศวกรรมซอฟต์แวร์มาประยุกต์ใช้กับการออกแบบ ก็คือ </a:t>
            </a:r>
            <a:r>
              <a:rPr lang="th-TH" sz="3600" b="0" dirty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วิศวกรรมการออกแบบ </a:t>
            </a:r>
            <a:r>
              <a:rPr lang="th-TH" sz="3600" b="0" dirty="0">
                <a:latin typeface="Angsana New" pitchFamily="18" charset="-34"/>
                <a:cs typeface="Angsana New" pitchFamily="18" charset="-34"/>
              </a:rPr>
              <a:t>ซึ่งมี</a:t>
            </a:r>
            <a:r>
              <a:rPr lang="th-TH" sz="3600" b="0" dirty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เป้าหมายคือ การสร้างแบบร่างของระบบ </a:t>
            </a:r>
            <a:r>
              <a:rPr lang="th-TH" sz="3600" b="0" dirty="0">
                <a:latin typeface="Angsana New" pitchFamily="18" charset="-34"/>
                <a:cs typeface="Angsana New" pitchFamily="18" charset="-34"/>
              </a:rPr>
              <a:t>หรือการนำเสนอระบบในแต่ละด้าน ให้มีคุณสมบัติที่ดี ได้แก่ </a:t>
            </a:r>
            <a:r>
              <a:rPr lang="en-US" sz="3600" b="0" dirty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Firmness</a:t>
            </a:r>
            <a:r>
              <a:rPr lang="en-US" sz="3600" b="0" dirty="0">
                <a:latin typeface="Angsana New" pitchFamily="18" charset="-34"/>
                <a:cs typeface="Angsana New" pitchFamily="18" charset="-34"/>
              </a:rPr>
              <a:t> (</a:t>
            </a:r>
            <a:r>
              <a:rPr lang="th-TH" sz="3600" b="0" dirty="0">
                <a:latin typeface="Angsana New" pitchFamily="18" charset="-34"/>
                <a:cs typeface="Angsana New" pitchFamily="18" charset="-34"/>
              </a:rPr>
              <a:t>โปรแกรมที่ได้รับการออกแบบจะต้องไม่มีข้อผิดพลาด) </a:t>
            </a:r>
            <a:r>
              <a:rPr lang="en-US" sz="3600" b="0" dirty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Commodity </a:t>
            </a:r>
            <a:r>
              <a:rPr lang="en-US" sz="3600" b="0" dirty="0">
                <a:latin typeface="Angsana New" pitchFamily="18" charset="-34"/>
                <a:cs typeface="Angsana New" pitchFamily="18" charset="-34"/>
              </a:rPr>
              <a:t>(</a:t>
            </a:r>
            <a:r>
              <a:rPr lang="th-TH" sz="3600" b="0" dirty="0">
                <a:latin typeface="Angsana New" pitchFamily="18" charset="-34"/>
                <a:cs typeface="Angsana New" pitchFamily="18" charset="-34"/>
              </a:rPr>
              <a:t>จะต้องตรงกับวัตถุประสงค์การใช้งาน) และ </a:t>
            </a:r>
            <a:r>
              <a:rPr lang="en-US" sz="3600" b="0" dirty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Delight</a:t>
            </a:r>
            <a:r>
              <a:rPr lang="en-US" sz="3600" b="0" dirty="0">
                <a:latin typeface="Angsana New" pitchFamily="18" charset="-34"/>
                <a:cs typeface="Angsana New" pitchFamily="18" charset="-34"/>
              </a:rPr>
              <a:t> (</a:t>
            </a:r>
            <a:r>
              <a:rPr lang="th-TH" sz="3600" b="0" dirty="0">
                <a:latin typeface="Angsana New" pitchFamily="18" charset="-34"/>
                <a:cs typeface="Angsana New" pitchFamily="18" charset="-34"/>
              </a:rPr>
              <a:t>ต้องทำให้ผู้ใช้รู้สึกพอใจ) ทั้งหมดคือ</a:t>
            </a:r>
            <a:r>
              <a:rPr lang="th-TH" sz="3600" b="0" dirty="0" smtClean="0">
                <a:latin typeface="Angsana New" pitchFamily="18" charset="-34"/>
                <a:cs typeface="Angsana New" pitchFamily="18" charset="-34"/>
              </a:rPr>
              <a:t>คุณภาพ</a:t>
            </a:r>
          </a:p>
          <a:p>
            <a:pPr algn="thaiDist"/>
            <a:r>
              <a:rPr lang="th-TH" sz="3600" b="0" dirty="0">
                <a:latin typeface="Angsana New" pitchFamily="18" charset="-34"/>
                <a:cs typeface="Angsana New" pitchFamily="18" charset="-34"/>
              </a:rPr>
              <a:t/>
            </a:r>
            <a:br>
              <a:rPr lang="th-TH" sz="3600" b="0" dirty="0">
                <a:latin typeface="Angsana New" pitchFamily="18" charset="-34"/>
                <a:cs typeface="Angsana New" pitchFamily="18" charset="-34"/>
              </a:rPr>
            </a:br>
            <a:endParaRPr lang="th-TH" sz="3600" b="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F95A18-CE59-4A10-9127-FA31CA643EDE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17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400" dirty="0" smtClean="0">
                <a:solidFill>
                  <a:schemeClr val="tx1"/>
                </a:solidFill>
                <a:latin typeface="Arial" panose="020B0604020202020204" pitchFamily="34" charset="0"/>
              </a:rPr>
              <a:t>ปัจจัยที่ส่งผลให้การออกแบบมีคุณภาพ</a:t>
            </a:r>
            <a:endParaRPr lang="th-TH" sz="4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755576" y="1556792"/>
            <a:ext cx="7702624" cy="4539208"/>
          </a:xfrm>
        </p:spPr>
        <p:txBody>
          <a:bodyPr/>
          <a:lstStyle/>
          <a:p>
            <a:r>
              <a:rPr lang="th-TH" sz="3600" b="0" dirty="0" smtClean="0">
                <a:latin typeface="Arial" panose="020B0604020202020204" pitchFamily="34" charset="0"/>
                <a:cs typeface="Angsana New" pitchFamily="18" charset="-34"/>
              </a:rPr>
              <a:t>ประสบการณ์ของบุคลากร</a:t>
            </a:r>
          </a:p>
          <a:p>
            <a:r>
              <a:rPr lang="th-TH" sz="3600" b="0" dirty="0" smtClean="0">
                <a:latin typeface="Arial" panose="020B0604020202020204" pitchFamily="34" charset="0"/>
                <a:cs typeface="Angsana New" pitchFamily="18" charset="-34"/>
              </a:rPr>
              <a:t>หลักการ</a:t>
            </a:r>
          </a:p>
          <a:p>
            <a:r>
              <a:rPr lang="th-TH" sz="3600" b="0" dirty="0" smtClean="0">
                <a:latin typeface="Arial" panose="020B0604020202020204" pitchFamily="34" charset="0"/>
                <a:cs typeface="Angsana New" pitchFamily="18" charset="-34"/>
              </a:rPr>
              <a:t>แนวทาง</a:t>
            </a:r>
          </a:p>
          <a:p>
            <a:r>
              <a:rPr lang="th-TH" sz="3600" b="0" dirty="0" smtClean="0">
                <a:latin typeface="Arial" panose="020B0604020202020204" pitchFamily="34" charset="0"/>
                <a:cs typeface="Angsana New" pitchFamily="18" charset="-34"/>
              </a:rPr>
              <a:t>เครื่องมือ</a:t>
            </a:r>
          </a:p>
          <a:p>
            <a:r>
              <a:rPr lang="th-TH" sz="3600" b="0" dirty="0" smtClean="0">
                <a:latin typeface="Arial" panose="020B0604020202020204" pitchFamily="34" charset="0"/>
                <a:cs typeface="Angsana New" pitchFamily="18" charset="-34"/>
              </a:rPr>
              <a:t>ระเบียบวิธีที่จะนำมาใช้</a:t>
            </a:r>
          </a:p>
          <a:p>
            <a:r>
              <a:rPr lang="th-TH" sz="3600" b="0" dirty="0" smtClean="0">
                <a:latin typeface="Arial" panose="020B0604020202020204" pitchFamily="34" charset="0"/>
                <a:cs typeface="Angsana New" pitchFamily="18" charset="-34"/>
              </a:rPr>
              <a:t>การกำหนดเงื่อนไขเพื่อวัดคุณภาพของงาน</a:t>
            </a:r>
            <a:endParaRPr lang="th-TH" sz="3600" b="0" dirty="0">
              <a:latin typeface="Arial" panose="020B0604020202020204" pitchFamily="34" charset="0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4067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400" dirty="0" smtClean="0">
                <a:solidFill>
                  <a:schemeClr val="tx1"/>
                </a:solidFill>
              </a:rPr>
              <a:t>กระบวนการออกแบบซอฟต์แวร์</a:t>
            </a:r>
            <a:endParaRPr lang="th-TH" sz="4400" dirty="0">
              <a:solidFill>
                <a:schemeClr val="tx1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755576" y="1556792"/>
            <a:ext cx="7702624" cy="4539208"/>
          </a:xfrm>
        </p:spPr>
        <p:txBody>
          <a:bodyPr/>
          <a:lstStyle/>
          <a:p>
            <a:pPr algn="thaiDist"/>
            <a:r>
              <a:rPr lang="th-TH" sz="3200" b="0" dirty="0">
                <a:latin typeface="Angsana New" pitchFamily="18" charset="-34"/>
                <a:cs typeface="Angsana New" pitchFamily="18" charset="-34"/>
              </a:rPr>
              <a:t>กระบวนการออกแบบซอฟต์แวร์ (</a:t>
            </a:r>
            <a:r>
              <a:rPr lang="en-US" sz="3200" b="0" dirty="0">
                <a:latin typeface="Angsana New" pitchFamily="18" charset="-34"/>
                <a:cs typeface="Angsana New" pitchFamily="18" charset="-34"/>
              </a:rPr>
              <a:t>Software Design Process) </a:t>
            </a:r>
            <a:r>
              <a:rPr lang="th-TH" sz="3200" b="0" dirty="0">
                <a:latin typeface="Angsana New" pitchFamily="18" charset="-34"/>
                <a:cs typeface="Angsana New" pitchFamily="18" charset="-34"/>
              </a:rPr>
              <a:t>จะมีลักษณะการทำงานแบบซ้ำๆ เนื่องจากต้องนำความต้องการของระบบที่ผ่านมาวิเคราะห์แล้วในแต่ละด้าน ทั้งด้านข้อมูล ฟังก์ชัน และส่วนประกอบ มาแปลงเป็นข้อกำหนดของการออกแบบ </a:t>
            </a:r>
            <a:endParaRPr lang="th-TH" sz="3200" b="0" dirty="0" smtClean="0">
              <a:latin typeface="Angsana New" pitchFamily="18" charset="-34"/>
              <a:cs typeface="Angsana New" pitchFamily="18" charset="-34"/>
            </a:endParaRPr>
          </a:p>
          <a:p>
            <a:pPr algn="thaiDist"/>
            <a:r>
              <a:rPr lang="th-TH" sz="3200" b="0" dirty="0" smtClean="0">
                <a:latin typeface="Angsana New" pitchFamily="18" charset="-34"/>
                <a:cs typeface="Angsana New" pitchFamily="18" charset="-34"/>
              </a:rPr>
              <a:t>ดังนั้น </a:t>
            </a:r>
            <a:r>
              <a:rPr lang="th-TH" sz="3200" b="0" dirty="0">
                <a:latin typeface="Angsana New" pitchFamily="18" charset="-34"/>
                <a:cs typeface="Angsana New" pitchFamily="18" charset="-34"/>
              </a:rPr>
              <a:t>ข้อกำหนดการออกแบบจึงสอดคล้องกับข้อกำหนดความต้องการและสามารถใช้สื่อสารกับโปรแกรมเมอร์ได้ กระบวนการออกแบบนั้นจะประกอบไปด้วยการออกแบบใน 2 ระดับ ได้แก่ การออกแบบเชิงสถาปัตยกรรม และการออกแบบในรายละเอียด</a:t>
            </a:r>
            <a:br>
              <a:rPr lang="th-TH" sz="3200" b="0" dirty="0">
                <a:latin typeface="Angsana New" pitchFamily="18" charset="-34"/>
                <a:cs typeface="Angsana New" pitchFamily="18" charset="-34"/>
              </a:rPr>
            </a:br>
            <a:endParaRPr lang="th-TH" sz="3200" b="0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1881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emporary">
  <a:themeElements>
    <a:clrScheme name="Contemporary 1">
      <a:dk1>
        <a:srgbClr val="000000"/>
      </a:dk1>
      <a:lt1>
        <a:srgbClr val="FFFFFF"/>
      </a:lt1>
      <a:dk2>
        <a:srgbClr val="0066CC"/>
      </a:dk2>
      <a:lt2>
        <a:srgbClr val="CBCBCB"/>
      </a:lt2>
      <a:accent1>
        <a:srgbClr val="009999"/>
      </a:accent1>
      <a:accent2>
        <a:srgbClr val="FF9933"/>
      </a:accent2>
      <a:accent3>
        <a:srgbClr val="AAB8E2"/>
      </a:accent3>
      <a:accent4>
        <a:srgbClr val="DADADA"/>
      </a:accent4>
      <a:accent5>
        <a:srgbClr val="AACACA"/>
      </a:accent5>
      <a:accent6>
        <a:srgbClr val="E78A2D"/>
      </a:accent6>
      <a:hlink>
        <a:srgbClr val="330099"/>
      </a:hlink>
      <a:folHlink>
        <a:srgbClr val="CBCBCB"/>
      </a:folHlink>
    </a:clrScheme>
    <a:fontScheme name="Contemporar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altLang="th-TH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altLang="th-TH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ntemporary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9999"/>
        </a:accent1>
        <a:accent2>
          <a:srgbClr val="FF9933"/>
        </a:accent2>
        <a:accent3>
          <a:srgbClr val="AAB8E2"/>
        </a:accent3>
        <a:accent4>
          <a:srgbClr val="DADADA"/>
        </a:accent4>
        <a:accent5>
          <a:srgbClr val="AACACA"/>
        </a:accent5>
        <a:accent6>
          <a:srgbClr val="E78A2D"/>
        </a:accent6>
        <a:hlink>
          <a:srgbClr val="330099"/>
        </a:hlink>
        <a:folHlink>
          <a:srgbClr val="CBC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temporary 1">
    <a:dk1>
      <a:srgbClr val="000000"/>
    </a:dk1>
    <a:lt1>
      <a:srgbClr val="FFFFFF"/>
    </a:lt1>
    <a:dk2>
      <a:srgbClr val="0066CC"/>
    </a:dk2>
    <a:lt2>
      <a:srgbClr val="CBCBCB"/>
    </a:lt2>
    <a:accent1>
      <a:srgbClr val="009999"/>
    </a:accent1>
    <a:accent2>
      <a:srgbClr val="FF9933"/>
    </a:accent2>
    <a:accent3>
      <a:srgbClr val="AAB8E2"/>
    </a:accent3>
    <a:accent4>
      <a:srgbClr val="DADADA"/>
    </a:accent4>
    <a:accent5>
      <a:srgbClr val="AACACA"/>
    </a:accent5>
    <a:accent6>
      <a:srgbClr val="E78A2D"/>
    </a:accent6>
    <a:hlink>
      <a:srgbClr val="330099"/>
    </a:hlink>
    <a:folHlink>
      <a:srgbClr val="CBCBC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C:\MSOffice\Templates\Presentation Designs\Contemporary.pot</Template>
  <TotalTime>3206</TotalTime>
  <Words>2443</Words>
  <Application>Microsoft Office PowerPoint</Application>
  <PresentationFormat>On-screen Show (4:3)</PresentationFormat>
  <Paragraphs>279</Paragraphs>
  <Slides>57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58" baseType="lpstr">
      <vt:lpstr>Contemporary</vt:lpstr>
      <vt:lpstr>Chapter 10 : Software Design</vt:lpstr>
      <vt:lpstr>Outline</vt:lpstr>
      <vt:lpstr>ความหมายของการออกแบบซอฟต์แวร์</vt:lpstr>
      <vt:lpstr>ภาพจำลองความสำคัญของข้อกำหนดความต้องการ</vt:lpstr>
      <vt:lpstr>ความหมายของการออกแบบซอฟต์แวร์</vt:lpstr>
      <vt:lpstr>ความหมายของการออกแบบซอฟต์แวร์</vt:lpstr>
      <vt:lpstr>ความหมายของการออกแบบซอฟต์แวร์</vt:lpstr>
      <vt:lpstr>ปัจจัยที่ส่งผลให้การออกแบบมีคุณภาพ</vt:lpstr>
      <vt:lpstr>กระบวนการออกแบบซอฟต์แวร์</vt:lpstr>
      <vt:lpstr>กระบวนการออกแบบซอฟต์แวร์</vt:lpstr>
      <vt:lpstr>สถาปัตยกรรมและโครงสร้างสถาปัตยกรรมซอฟต์แวร์ </vt:lpstr>
      <vt:lpstr>โครงสร้างสถาปัตยกรรมและมุมมอง</vt:lpstr>
      <vt:lpstr>โครงสร้างสถาปัตยกรรมและมุมมอง</vt:lpstr>
      <vt:lpstr>โครงสร้างสถาปัตยกรรมและมุมมอง</vt:lpstr>
      <vt:lpstr>แบบแผนการออกแบบ</vt:lpstr>
      <vt:lpstr>แบบแผนการออกแบบ</vt:lpstr>
      <vt:lpstr>กลุ่มของซอฟต์แวร์และ Framework </vt:lpstr>
      <vt:lpstr>คุณภาพและการประเมินคุณภาพงานออกแบบซอฟต์แวร์</vt:lpstr>
      <vt:lpstr>คุณภาพและการประเมินคุณภาพงานออกแบบซอฟต์แวร์</vt:lpstr>
      <vt:lpstr>คุณภาพและการประเมินคุณภาพงานออกแบบซอฟต์แวร์</vt:lpstr>
      <vt:lpstr>คุณภาพและการประเมินคุณภาพงานออกแบบซอฟต์แวร์</vt:lpstr>
      <vt:lpstr>PowerPoint Presentation</vt:lpstr>
      <vt:lpstr>คุณภาพและการประเมินคุณภาพงานออกแบบซอฟต์แวร์</vt:lpstr>
      <vt:lpstr>หลักการออกแบบซอฟต์แวร์ </vt:lpstr>
      <vt:lpstr>หลักการออกแบบซอฟต์แวร์ </vt:lpstr>
      <vt:lpstr>แนวคิดในการออกแบบซอฟต์แวร์</vt:lpstr>
      <vt:lpstr>แนวคิดในการออกแบบซอฟต์แวร์</vt:lpstr>
      <vt:lpstr>แนวคิดในการออกแบบซอฟต์แวร์</vt:lpstr>
      <vt:lpstr>แนวคิดในการออกแบบซอฟต์แวร์</vt:lpstr>
      <vt:lpstr>แนวคิดในการออกแบบซอฟต์แวร์</vt:lpstr>
      <vt:lpstr>แนวคิดในการออกแบบซอฟต์แวร์</vt:lpstr>
      <vt:lpstr>แนวคิดในการออกแบบซอฟต์แวร์</vt:lpstr>
      <vt:lpstr>แนวคิดในการออกแบบซอฟต์แวร์</vt:lpstr>
      <vt:lpstr>แนวคิดในการออกแบบซอฟต์แวร์</vt:lpstr>
      <vt:lpstr>แนวคิดในการออกแบบซอฟต์แวร์</vt:lpstr>
      <vt:lpstr>กลยุทธ์และระเบียบวิธีของการออกแบบซอฟต์แวร์</vt:lpstr>
      <vt:lpstr>กลยุทธ์และระเบียบวิธีของการออกแบบซอฟต์แวร์</vt:lpstr>
      <vt:lpstr>กลยุทธ์และระเบียบวิธีของกาสรออกแบบซอฟต์แวร์</vt:lpstr>
      <vt:lpstr>กลยุทธ์และระเบียบวิธีของกาสรออกแบบซอฟต์แวร์</vt:lpstr>
      <vt:lpstr>กลยุทธ์และระเบียบวิธีของกาสรออกแบบซอฟต์แวร์</vt:lpstr>
      <vt:lpstr>กลยุทธ์และระเบียบวิธีของกาสรออกแบบซอฟต์แวร์</vt:lpstr>
      <vt:lpstr>แบบจำลองที่ใช้ในการออกแบบ</vt:lpstr>
      <vt:lpstr>แบบจำลองที่ใช้ในการออกแบบ</vt:lpstr>
      <vt:lpstr>แบบจำลองที่ใช้ในการออกแบบ</vt:lpstr>
      <vt:lpstr>แบบจำลองที่ใช้ในการออกแบบ</vt:lpstr>
      <vt:lpstr>แบบจำลองที่ใช้ในการออกแบบ</vt:lpstr>
      <vt:lpstr>แบบจำลองที่ใช้ในการออกแบบ</vt:lpstr>
      <vt:lpstr>แบบจำลองที่ใช้ในการออกแบบ</vt:lpstr>
      <vt:lpstr>แบบจำลองที่ใช้ในการออกแบบ</vt:lpstr>
      <vt:lpstr>สรุป</vt:lpstr>
      <vt:lpstr>สรุป</vt:lpstr>
      <vt:lpstr>สรุป</vt:lpstr>
      <vt:lpstr>สรุป</vt:lpstr>
      <vt:lpstr>แบบทดสอบที่ 10</vt:lpstr>
      <vt:lpstr>แบบทดสอบที่ 10</vt:lpstr>
      <vt:lpstr>แบบทดสอบที่ 10</vt:lpstr>
      <vt:lpstr>Chapter 10: The End (Any Question?)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Object-Oriented Software Development</dc:title>
  <dc:creator>Somnuk Keretho</dc:creator>
  <cp:lastModifiedBy>Mooky</cp:lastModifiedBy>
  <cp:revision>253</cp:revision>
  <dcterms:created xsi:type="dcterms:W3CDTF">1997-11-07T14:07:18Z</dcterms:created>
  <dcterms:modified xsi:type="dcterms:W3CDTF">2014-07-07T14:26:39Z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3</vt:i4>
  </property>
  <property fmtid="{D5CDD505-2E9C-101B-9397-08002B2CF9AE}" pid="7" name="MailAddress">
    <vt:lpwstr>sk@nontri.ku.ac.th</vt:lpwstr>
  </property>
  <property fmtid="{D5CDD505-2E9C-101B-9397-08002B2CF9AE}" pid="8" name="HomePage">
    <vt:lpwstr>http://www.cpe.ku.ac.th/~sk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1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D:\204541</vt:lpwstr>
  </property>
</Properties>
</file>